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1" r:id="rId1"/>
  </p:sldMasterIdLst>
  <p:notesMasterIdLst>
    <p:notesMasterId r:id="rId11"/>
  </p:notesMasterIdLst>
  <p:sldIdLst>
    <p:sldId id="425" r:id="rId2"/>
    <p:sldId id="437" r:id="rId3"/>
    <p:sldId id="438" r:id="rId4"/>
    <p:sldId id="429" r:id="rId5"/>
    <p:sldId id="430" r:id="rId6"/>
    <p:sldId id="431" r:id="rId7"/>
    <p:sldId id="439" r:id="rId8"/>
    <p:sldId id="436" r:id="rId9"/>
    <p:sldId id="435" r:id="rId10"/>
  </p:sldIdLst>
  <p:sldSz cx="9144000" cy="5143500" type="screen16x9"/>
  <p:notesSz cx="6858000" cy="9144000"/>
  <p:embeddedFontLst>
    <p:embeddedFont>
      <p:font typeface="Bahnschrift SemiBold SemiConden" panose="020B0502040204020203" pitchFamily="3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D8EC1D-DF8E-482B-8D5F-E218963105A4}">
  <a:tblStyle styleId="{E3D8EC1D-DF8E-482B-8D5F-E218963105A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24B5BD1-F9B8-4380-A5FA-255602A9AC9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D8ABBC-394A-48AD-80F7-11C89981805B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2" autoAdjust="0"/>
    <p:restoredTop sz="96327"/>
  </p:normalViewPr>
  <p:slideViewPr>
    <p:cSldViewPr snapToGrid="0">
      <p:cViewPr>
        <p:scale>
          <a:sx n="100" d="100"/>
          <a:sy n="100" d="100"/>
        </p:scale>
        <p:origin x="1090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Baseline</a:t>
            </a:r>
            <a:r>
              <a:rPr lang="en-US" sz="2000" baseline="0" dirty="0">
                <a:solidFill>
                  <a:schemeClr val="accent1">
                    <a:lumMod val="75000"/>
                  </a:schemeClr>
                </a:solidFill>
              </a:rPr>
              <a:t> building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c:rich>
      </c:tx>
      <c:layout>
        <c:manualLayout>
          <c:xMode val="edge"/>
          <c:yMode val="edge"/>
          <c:x val="0.1402038707053071"/>
          <c:y val="1.3001540345403706E-2"/>
        </c:manualLayout>
      </c:layout>
      <c:overlay val="0"/>
      <c:spPr>
        <a:solidFill>
          <a:schemeClr val="tx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 Usage (GW)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CF81-4BE6-B56B-8586E4F6AD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CF81-4BE6-B56B-8586E4F6ADB0}"/>
              </c:ext>
            </c:extLst>
          </c:dPt>
          <c:dLbls>
            <c:dLbl>
              <c:idx val="0"/>
              <c:layout>
                <c:manualLayout>
                  <c:x val="0.11471842992224963"/>
                  <c:y val="9.572980977280752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81-4BE6-B56B-8586E4F6ADB0}"/>
                </c:ext>
              </c:extLst>
            </c:dLbl>
            <c:dLbl>
              <c:idx val="1"/>
              <c:layout>
                <c:manualLayout>
                  <c:x val="-1.6064252964171355E-3"/>
                  <c:y val="4.892967931796392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821679202686852"/>
                      <c:h val="0.19932744165199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F81-4BE6-B56B-8586E4F6AD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Electricity</c:v>
                </c:pt>
                <c:pt idx="1">
                  <c:v>Natural Gas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1544.41</c:v>
                </c:pt>
                <c:pt idx="1">
                  <c:v>97.41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81-4BE6-B56B-8586E4F6ADB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 w="28575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With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Ec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windows</a:t>
            </a:r>
          </a:p>
        </c:rich>
      </c:tx>
      <c:layout>
        <c:manualLayout>
          <c:xMode val="edge"/>
          <c:yMode val="edge"/>
          <c:x val="0.19573883161512026"/>
          <c:y val="8.2152126980019891E-3"/>
        </c:manualLayout>
      </c:layout>
      <c:overlay val="0"/>
      <c:spPr>
        <a:solidFill>
          <a:schemeClr val="tx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071600507640739"/>
          <c:y val="0.24965881455587741"/>
          <c:w val="0.80390894369961063"/>
          <c:h val="0.6523089447023050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 Usage (GW)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4216-486E-93E1-81E326AA9C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4216-486E-93E1-81E326AA9C3E}"/>
              </c:ext>
            </c:extLst>
          </c:dPt>
          <c:dLbls>
            <c:dLbl>
              <c:idx val="0"/>
              <c:layout>
                <c:manualLayout>
                  <c:x val="5.5508901529831019E-2"/>
                  <c:y val="9.139741611588328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16-486E-93E1-81E326AA9C3E}"/>
                </c:ext>
              </c:extLst>
            </c:dLbl>
            <c:dLbl>
              <c:idx val="1"/>
              <c:layout>
                <c:manualLayout>
                  <c:x val="-0.17222561847988946"/>
                  <c:y val="6.39781912811182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16-486E-93E1-81E326AA9C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Electricity</c:v>
                </c:pt>
                <c:pt idx="1">
                  <c:v>Natural Gas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1344.36</c:v>
                </c:pt>
                <c:pt idx="1">
                  <c:v>120.5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16-486E-93E1-81E326AA9C3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 w="28575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" name="Google Shape;46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3" name="Google Shape;46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14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1" name="Google Shape;48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2" name="Google Shape;48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2" name="Google Shape;48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3" name="Google Shape;48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35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2" name="Google Shape;48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3" name="Google Shape;48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831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0" name="Google Shape;48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1" name="Google Shape;48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72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0" name="Google Shape;48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1" name="Google Shape;48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79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Presentation title slide with preheader">
  <p:cSld name="CUSTOM_19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420625" y="1150944"/>
            <a:ext cx="84117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25" name="Google Shape;25;p6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992" t="13044" r="2038" b="14157"/>
          <a:stretch/>
        </p:blipFill>
        <p:spPr>
          <a:xfrm>
            <a:off x="310823" y="4137962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black">
  <p:cSld name="CUSTOM_19_1_1">
    <p:bg>
      <p:bgPr>
        <a:solidFill>
          <a:schemeClr val="dk1"/>
        </a:solidFill>
        <a:effectLst/>
      </p:bgPr>
    </p:bg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8" name="Google Shape;2348;p77"/>
          <p:cNvPicPr preferRelativeResize="0"/>
          <p:nvPr/>
        </p:nvPicPr>
        <p:blipFill rotWithShape="1">
          <a:blip r:embed="rId2">
            <a:alphaModFix/>
          </a:blip>
          <a:srcRect l="7060" t="13179" r="5883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9" name="Google Shape;2349;p7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gold">
  <p:cSld name="CUSTOM_20_1_2">
    <p:bg>
      <p:bgPr>
        <a:solidFill>
          <a:schemeClr val="accent1"/>
        </a:soli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78"/>
          <p:cNvSpPr txBox="1">
            <a:spLocks noGrp="1"/>
          </p:cNvSpPr>
          <p:nvPr>
            <p:ph type="title"/>
          </p:nvPr>
        </p:nvSpPr>
        <p:spPr>
          <a:xfrm>
            <a:off x="573025" y="472450"/>
            <a:ext cx="8411700" cy="4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352" name="Google Shape;2352;p78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728" t="13552" r="59274" b="16226"/>
          <a:stretch/>
        </p:blipFill>
        <p:spPr>
          <a:xfrm>
            <a:off x="8116825" y="4576775"/>
            <a:ext cx="8679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maroon">
  <p:cSld name="CUSTOM_19_1_2">
    <p:bg>
      <p:bgPr>
        <a:solidFill>
          <a:schemeClr val="accent2"/>
        </a:solidFill>
        <a:effectLst/>
      </p:bgPr>
    </p:bg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4" name="Google Shape;2354;p79"/>
          <p:cNvPicPr preferRelativeResize="0"/>
          <p:nvPr/>
        </p:nvPicPr>
        <p:blipFill rotWithShape="1">
          <a:blip r:embed="rId2">
            <a:alphaModFix/>
          </a:blip>
          <a:srcRect l="7060" t="13179" r="5883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p7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white">
  <p:cSld name="CUSTOM_20_1_1_1"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80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58" name="Google Shape;2358;p80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black">
  <p:cSld name="CUSTOM_19_1_1_1">
    <p:bg>
      <p:bgPr>
        <a:solidFill>
          <a:schemeClr val="dk1"/>
        </a:solidFill>
        <a:effectLst/>
      </p:bgPr>
    </p:bg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81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61" name="Google Shape;2361;p81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gold">
  <p:cSld name="CUSTOM_20_1_1_1_1">
    <p:bg>
      <p:bgPr>
        <a:solidFill>
          <a:schemeClr val="accent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82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64" name="Google Shape;2364;p82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maroon">
  <p:cSld name="CUSTOM_19_1_1_1_1">
    <p:bg>
      <p:bgPr>
        <a:solidFill>
          <a:schemeClr val="accent2"/>
        </a:solidFill>
        <a:effectLst/>
      </p:bgPr>
    </p:bg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83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67" name="Google Shape;2367;p83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subtitle and text">
  <p:cSld name="CUSTOM_23_1"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8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8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71" name="Google Shape;2371;p84"/>
          <p:cNvSpPr txBox="1">
            <a:spLocks noGrp="1"/>
          </p:cNvSpPr>
          <p:nvPr>
            <p:ph type="subTitle" idx="1"/>
          </p:nvPr>
        </p:nvSpPr>
        <p:spPr>
          <a:xfrm>
            <a:off x="265500" y="2715475"/>
            <a:ext cx="40452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72" name="Google Shape;2372;p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slide options divider (choose from following templates →)">
  <p:cSld name="CUSTOM_23_1_1_2">
    <p:bg>
      <p:bgPr>
        <a:solidFill>
          <a:schemeClr val="lt2"/>
        </a:solidFill>
        <a:effectLst/>
      </p:bgPr>
    </p:bg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85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FFFF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rPr>
              <a:t>Title and text slide options</a:t>
            </a:r>
            <a:endParaRPr sz="7200" b="1" i="0" u="none" strike="noStrike" cap="none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8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— black">
  <p:cSld name="CUSTOM_23_1_1_1_1">
    <p:bg>
      <p:bgPr>
        <a:solidFill>
          <a:schemeClr val="dk1"/>
        </a:solidFill>
        <a:effectLst/>
      </p:bgPr>
    </p:bg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8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8" name="Google Shape;2378;p86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s, 3 column">
  <p:cSld name="CUSTOM_22_1_1_1_1_1_1_1_1_1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>
            <a:spLocks noGrp="1"/>
          </p:cNvSpPr>
          <p:nvPr>
            <p:ph type="pic" idx="2"/>
          </p:nvPr>
        </p:nvSpPr>
        <p:spPr>
          <a:xfrm>
            <a:off x="3355850" y="888077"/>
            <a:ext cx="2627100" cy="30033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6" name="Google Shape;56;p13"/>
          <p:cNvSpPr>
            <a:spLocks noGrp="1"/>
          </p:cNvSpPr>
          <p:nvPr>
            <p:ph type="pic" idx="3"/>
          </p:nvPr>
        </p:nvSpPr>
        <p:spPr>
          <a:xfrm>
            <a:off x="6178675" y="888024"/>
            <a:ext cx="2627100" cy="30033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355800" y="4050675"/>
            <a:ext cx="26271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4"/>
          </p:nvPr>
        </p:nvSpPr>
        <p:spPr>
          <a:xfrm>
            <a:off x="6208408" y="4050675"/>
            <a:ext cx="25974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1 column — white">
  <p:cSld name="CUSTOM_23_1_1_1_1_1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8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666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1" name="Google Shape;2381;p87"/>
          <p:cNvSpPr txBox="1">
            <a:spLocks noGrp="1"/>
          </p:cNvSpPr>
          <p:nvPr>
            <p:ph type="body" idx="1"/>
          </p:nvPr>
        </p:nvSpPr>
        <p:spPr>
          <a:xfrm>
            <a:off x="420900" y="1356375"/>
            <a:ext cx="4105500" cy="3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1 column — black">
  <p:cSld name="CUSTOM_23_1_1_2_1_1"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8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776400" cy="4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84" name="Google Shape;2384;p88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88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4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with subtitle, 2 column — white">
  <p:cSld name="CUSTOM_22_1_1_1_1_1_1"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8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8" name="Google Shape;2388;p89"/>
          <p:cNvSpPr txBox="1">
            <a:spLocks noGrp="1"/>
          </p:cNvSpPr>
          <p:nvPr>
            <p:ph type="body" idx="1"/>
          </p:nvPr>
        </p:nvSpPr>
        <p:spPr>
          <a:xfrm>
            <a:off x="420625" y="1152475"/>
            <a:ext cx="4105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89" name="Google Shape;2389;p89"/>
          <p:cNvSpPr txBox="1">
            <a:spLocks noGrp="1"/>
          </p:cNvSpPr>
          <p:nvPr>
            <p:ph type="body" idx="2"/>
          </p:nvPr>
        </p:nvSpPr>
        <p:spPr>
          <a:xfrm>
            <a:off x="4617725" y="1152475"/>
            <a:ext cx="4188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90" name="Google Shape;2390;p89"/>
          <p:cNvSpPr txBox="1">
            <a:spLocks noGrp="1"/>
          </p:cNvSpPr>
          <p:nvPr>
            <p:ph type="subTitle" idx="3"/>
          </p:nvPr>
        </p:nvSpPr>
        <p:spPr>
          <a:xfrm>
            <a:off x="424450" y="756623"/>
            <a:ext cx="838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3 column with dividers — white">
  <p:cSld name="CUSTOM_22_1_1_1_1_1_1_2"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9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3" name="Google Shape;2393;p90"/>
          <p:cNvSpPr txBox="1">
            <a:spLocks noGrp="1"/>
          </p:cNvSpPr>
          <p:nvPr>
            <p:ph type="body" idx="1"/>
          </p:nvPr>
        </p:nvSpPr>
        <p:spPr>
          <a:xfrm>
            <a:off x="420625" y="1009300"/>
            <a:ext cx="27180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94" name="Google Shape;2394;p90"/>
          <p:cNvSpPr txBox="1">
            <a:spLocks noGrp="1"/>
          </p:cNvSpPr>
          <p:nvPr>
            <p:ph type="body" idx="2"/>
          </p:nvPr>
        </p:nvSpPr>
        <p:spPr>
          <a:xfrm>
            <a:off x="3355850" y="1009300"/>
            <a:ext cx="27180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395" name="Google Shape;2395;p90"/>
          <p:cNvCxnSpPr/>
          <p:nvPr/>
        </p:nvCxnSpPr>
        <p:spPr>
          <a:xfrm>
            <a:off x="6244938" y="1189524"/>
            <a:ext cx="0" cy="3357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6" name="Google Shape;2396;p90"/>
          <p:cNvSpPr txBox="1">
            <a:spLocks noGrp="1"/>
          </p:cNvSpPr>
          <p:nvPr>
            <p:ph type="body" idx="3"/>
          </p:nvPr>
        </p:nvSpPr>
        <p:spPr>
          <a:xfrm>
            <a:off x="6291075" y="1009300"/>
            <a:ext cx="25143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397" name="Google Shape;2397;p90"/>
          <p:cNvCxnSpPr/>
          <p:nvPr/>
        </p:nvCxnSpPr>
        <p:spPr>
          <a:xfrm>
            <a:off x="3306263" y="1189524"/>
            <a:ext cx="0" cy="3357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with subtitle, 4 column — white">
  <p:cSld name="CUSTOM_22_1_1_1_1_1_1_1_1"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9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0" name="Google Shape;2400;p91"/>
          <p:cNvSpPr txBox="1">
            <a:spLocks noGrp="1"/>
          </p:cNvSpPr>
          <p:nvPr>
            <p:ph type="subTitle" idx="1"/>
          </p:nvPr>
        </p:nvSpPr>
        <p:spPr>
          <a:xfrm>
            <a:off x="424450" y="756623"/>
            <a:ext cx="8384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01" name="Google Shape;2401;p91"/>
          <p:cNvSpPr txBox="1">
            <a:spLocks noGrp="1"/>
          </p:cNvSpPr>
          <p:nvPr>
            <p:ph type="body" idx="2"/>
          </p:nvPr>
        </p:nvSpPr>
        <p:spPr>
          <a:xfrm>
            <a:off x="420625" y="1152475"/>
            <a:ext cx="1993500" cy="3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2" name="Google Shape;2402;p91"/>
          <p:cNvSpPr txBox="1">
            <a:spLocks noGrp="1"/>
          </p:cNvSpPr>
          <p:nvPr>
            <p:ph type="body" idx="3"/>
          </p:nvPr>
        </p:nvSpPr>
        <p:spPr>
          <a:xfrm>
            <a:off x="2498575" y="1152475"/>
            <a:ext cx="2032500" cy="3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3" name="Google Shape;2403;p91"/>
          <p:cNvSpPr txBox="1">
            <a:spLocks noGrp="1"/>
          </p:cNvSpPr>
          <p:nvPr>
            <p:ph type="body" idx="4"/>
          </p:nvPr>
        </p:nvSpPr>
        <p:spPr>
          <a:xfrm>
            <a:off x="4692750" y="1152475"/>
            <a:ext cx="1993500" cy="3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4" name="Google Shape;2404;p91"/>
          <p:cNvSpPr txBox="1">
            <a:spLocks noGrp="1"/>
          </p:cNvSpPr>
          <p:nvPr>
            <p:ph type="body" idx="5"/>
          </p:nvPr>
        </p:nvSpPr>
        <p:spPr>
          <a:xfrm>
            <a:off x="6770690" y="1152475"/>
            <a:ext cx="2073300" cy="3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4 column with dividers — white">
  <p:cSld name="CUSTOM_23_1_1_1_1_1_1_1_1"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9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7" name="Google Shape;2407;p92"/>
          <p:cNvSpPr txBox="1">
            <a:spLocks noGrp="1"/>
          </p:cNvSpPr>
          <p:nvPr>
            <p:ph type="body" idx="1"/>
          </p:nvPr>
        </p:nvSpPr>
        <p:spPr>
          <a:xfrm>
            <a:off x="420625" y="994550"/>
            <a:ext cx="1993500" cy="3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08" name="Google Shape;2408;p92"/>
          <p:cNvSpPr txBox="1">
            <a:spLocks noGrp="1"/>
          </p:cNvSpPr>
          <p:nvPr>
            <p:ph type="body" idx="2"/>
          </p:nvPr>
        </p:nvSpPr>
        <p:spPr>
          <a:xfrm>
            <a:off x="2498577" y="994550"/>
            <a:ext cx="2032500" cy="3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409" name="Google Shape;2409;p92"/>
          <p:cNvCxnSpPr/>
          <p:nvPr/>
        </p:nvCxnSpPr>
        <p:spPr>
          <a:xfrm>
            <a:off x="247821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0" name="Google Shape;2410;p92"/>
          <p:cNvCxnSpPr/>
          <p:nvPr/>
        </p:nvCxnSpPr>
        <p:spPr>
          <a:xfrm>
            <a:off x="462104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1" name="Google Shape;2411;p92"/>
          <p:cNvSpPr txBox="1">
            <a:spLocks noGrp="1"/>
          </p:cNvSpPr>
          <p:nvPr>
            <p:ph type="body" idx="3"/>
          </p:nvPr>
        </p:nvSpPr>
        <p:spPr>
          <a:xfrm>
            <a:off x="4692755" y="994550"/>
            <a:ext cx="1993500" cy="3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12" name="Google Shape;2412;p92"/>
          <p:cNvSpPr txBox="1">
            <a:spLocks noGrp="1"/>
          </p:cNvSpPr>
          <p:nvPr>
            <p:ph type="body" idx="4"/>
          </p:nvPr>
        </p:nvSpPr>
        <p:spPr>
          <a:xfrm>
            <a:off x="6770698" y="994550"/>
            <a:ext cx="2073300" cy="3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413" name="Google Shape;2413;p92"/>
          <p:cNvCxnSpPr/>
          <p:nvPr/>
        </p:nvCxnSpPr>
        <p:spPr>
          <a:xfrm>
            <a:off x="675034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 and image layout options divider (choose from following templates →)">
  <p:cSld name="CUSTOM_22_1_1_1_1_1_1_2_1">
    <p:bg>
      <p:bgPr>
        <a:solidFill>
          <a:schemeClr val="lt2"/>
        </a:solidFill>
        <a:effectLst/>
      </p:bgPr>
    </p:bg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93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Title, text and image layout options</a:t>
            </a:r>
            <a:endParaRPr sz="7200" b="1" i="0" u="none" strike="noStrike" cap="none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6" name="Google Shape;2416;p9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layout">
  <p:cSld name="CUSTOM_22_1_1_1_1_1_1_1_1_1_1_1"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94"/>
          <p:cNvSpPr txBox="1">
            <a:spLocks noGrp="1"/>
          </p:cNvSpPr>
          <p:nvPr>
            <p:ph type="body" idx="1"/>
          </p:nvPr>
        </p:nvSpPr>
        <p:spPr>
          <a:xfrm>
            <a:off x="420625" y="1301025"/>
            <a:ext cx="33558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19" name="Google Shape;2419;p94"/>
          <p:cNvSpPr txBox="1">
            <a:spLocks noGrp="1"/>
          </p:cNvSpPr>
          <p:nvPr>
            <p:ph type="title"/>
          </p:nvPr>
        </p:nvSpPr>
        <p:spPr>
          <a:xfrm>
            <a:off x="424925" y="511525"/>
            <a:ext cx="33558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20" name="Google Shape;2420;p94"/>
          <p:cNvSpPr txBox="1"/>
          <p:nvPr/>
        </p:nvSpPr>
        <p:spPr>
          <a:xfrm>
            <a:off x="0" y="0"/>
            <a:ext cx="323700" cy="25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1" name="Google Shape;2421;p94"/>
          <p:cNvSpPr>
            <a:spLocks noGrp="1"/>
          </p:cNvSpPr>
          <p:nvPr>
            <p:ph type="pic" idx="2"/>
          </p:nvPr>
        </p:nvSpPr>
        <p:spPr>
          <a:xfrm>
            <a:off x="4197100" y="-18450"/>
            <a:ext cx="4947000" cy="25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22" name="Google Shape;2422;p94"/>
          <p:cNvSpPr txBox="1">
            <a:spLocks noGrp="1"/>
          </p:cNvSpPr>
          <p:nvPr>
            <p:ph type="subTitle" idx="3"/>
          </p:nvPr>
        </p:nvSpPr>
        <p:spPr>
          <a:xfrm>
            <a:off x="738175" y="2878525"/>
            <a:ext cx="13557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23" name="Google Shape;2423;p94"/>
          <p:cNvSpPr txBox="1">
            <a:spLocks noGrp="1"/>
          </p:cNvSpPr>
          <p:nvPr>
            <p:ph type="body" idx="4"/>
          </p:nvPr>
        </p:nvSpPr>
        <p:spPr>
          <a:xfrm>
            <a:off x="738175" y="3519658"/>
            <a:ext cx="13557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424" name="Google Shape;2424;p94"/>
          <p:cNvSpPr txBox="1">
            <a:spLocks noGrp="1"/>
          </p:cNvSpPr>
          <p:nvPr>
            <p:ph type="body" idx="5"/>
          </p:nvPr>
        </p:nvSpPr>
        <p:spPr>
          <a:xfrm>
            <a:off x="738175" y="3884575"/>
            <a:ext cx="13557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425" name="Google Shape;2425;p94"/>
          <p:cNvSpPr txBox="1">
            <a:spLocks noGrp="1"/>
          </p:cNvSpPr>
          <p:nvPr>
            <p:ph type="subTitle" idx="6"/>
          </p:nvPr>
        </p:nvSpPr>
        <p:spPr>
          <a:xfrm>
            <a:off x="6611100" y="2878525"/>
            <a:ext cx="13557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26" name="Google Shape;2426;p94"/>
          <p:cNvSpPr txBox="1">
            <a:spLocks noGrp="1"/>
          </p:cNvSpPr>
          <p:nvPr>
            <p:ph type="body" idx="7"/>
          </p:nvPr>
        </p:nvSpPr>
        <p:spPr>
          <a:xfrm>
            <a:off x="6611100" y="3519658"/>
            <a:ext cx="13557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427" name="Google Shape;2427;p94"/>
          <p:cNvSpPr txBox="1">
            <a:spLocks noGrp="1"/>
          </p:cNvSpPr>
          <p:nvPr>
            <p:ph type="body" idx="8"/>
          </p:nvPr>
        </p:nvSpPr>
        <p:spPr>
          <a:xfrm>
            <a:off x="6611100" y="3884575"/>
            <a:ext cx="13557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428" name="Google Shape;2428;p94"/>
          <p:cNvSpPr txBox="1">
            <a:spLocks noGrp="1"/>
          </p:cNvSpPr>
          <p:nvPr>
            <p:ph type="subTitle" idx="9"/>
          </p:nvPr>
        </p:nvSpPr>
        <p:spPr>
          <a:xfrm>
            <a:off x="3674613" y="2878525"/>
            <a:ext cx="13557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29" name="Google Shape;2429;p94"/>
          <p:cNvSpPr txBox="1">
            <a:spLocks noGrp="1"/>
          </p:cNvSpPr>
          <p:nvPr>
            <p:ph type="body" idx="13"/>
          </p:nvPr>
        </p:nvSpPr>
        <p:spPr>
          <a:xfrm>
            <a:off x="3674613" y="3519658"/>
            <a:ext cx="13557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430" name="Google Shape;2430;p94"/>
          <p:cNvSpPr txBox="1">
            <a:spLocks noGrp="1"/>
          </p:cNvSpPr>
          <p:nvPr>
            <p:ph type="body" idx="14"/>
          </p:nvPr>
        </p:nvSpPr>
        <p:spPr>
          <a:xfrm>
            <a:off x="3674613" y="3884575"/>
            <a:ext cx="13557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 slide options divider (choose from following templates →) 1">
  <p:cSld name="CUSTOM_23_1_1_1_1_2_1_1_1_1_1_1_1_1_1_2_1">
    <p:bg>
      <p:bgPr>
        <a:solidFill>
          <a:schemeClr val="lt2"/>
        </a:solidFill>
        <a:effectLst/>
      </p:bgPr>
    </p:bg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95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Title only slide options</a:t>
            </a:r>
            <a:endParaRPr sz="7200" b="1" i="0" u="none" strike="noStrike" cap="none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9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1 column — white">
  <p:cSld name="CUSTOM_22_1_1_1_1_1_1_1_1_1_1_1_2_1"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9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with subtitle, photos, 4 column">
  <p:cSld name="CUSTOM_23_1_1_1_1_1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>
            <a:spLocks noGrp="1"/>
          </p:cNvSpPr>
          <p:nvPr>
            <p:ph type="pic" idx="2"/>
          </p:nvPr>
        </p:nvSpPr>
        <p:spPr>
          <a:xfrm>
            <a:off x="3355850" y="890401"/>
            <a:ext cx="1730700" cy="23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2" name="Google Shape;62;p14"/>
          <p:cNvSpPr>
            <a:spLocks noGrp="1"/>
          </p:cNvSpPr>
          <p:nvPr>
            <p:ph type="pic" idx="3"/>
          </p:nvPr>
        </p:nvSpPr>
        <p:spPr>
          <a:xfrm>
            <a:off x="5215455" y="890360"/>
            <a:ext cx="1730700" cy="23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3" name="Google Shape;63;p14"/>
          <p:cNvSpPr>
            <a:spLocks noGrp="1"/>
          </p:cNvSpPr>
          <p:nvPr>
            <p:ph type="pic" idx="4"/>
          </p:nvPr>
        </p:nvSpPr>
        <p:spPr>
          <a:xfrm>
            <a:off x="7075073" y="890387"/>
            <a:ext cx="1730700" cy="23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355800" y="3488427"/>
            <a:ext cx="1730700" cy="13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5"/>
          </p:nvPr>
        </p:nvSpPr>
        <p:spPr>
          <a:xfrm>
            <a:off x="5256575" y="3488427"/>
            <a:ext cx="1730700" cy="13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6"/>
          </p:nvPr>
        </p:nvSpPr>
        <p:spPr>
          <a:xfrm>
            <a:off x="7099075" y="3488427"/>
            <a:ext cx="1730700" cy="13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7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umn">
  <p:cSld name="CUSTOM_23_1_1_1_1_1_1_2_1_1_1_1_1_1"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9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1993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38" name="Google Shape;2438;p97"/>
          <p:cNvSpPr>
            <a:spLocks noGrp="1"/>
          </p:cNvSpPr>
          <p:nvPr>
            <p:ph type="pic" idx="2"/>
          </p:nvPr>
        </p:nvSpPr>
        <p:spPr>
          <a:xfrm>
            <a:off x="2514600" y="0"/>
            <a:ext cx="6629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umn">
  <p:cSld name="CUSTOM_23_1_1_1_1_2_1_1_1_1_1_1_1_1"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9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1" name="Google Shape;2441;p98"/>
          <p:cNvSpPr>
            <a:spLocks noGrp="1"/>
          </p:cNvSpPr>
          <p:nvPr>
            <p:ph type="pic" idx="2"/>
          </p:nvPr>
        </p:nvSpPr>
        <p:spPr>
          <a:xfrm>
            <a:off x="2935225" y="0"/>
            <a:ext cx="6209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 — black">
  <p:cSld name="CUSTOM_23_1_1_1_1_1_1_1_1_1_1_1_2_1_2"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9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1993500" cy="4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44" name="Google Shape;2444;p99"/>
          <p:cNvSpPr/>
          <p:nvPr/>
        </p:nvSpPr>
        <p:spPr>
          <a:xfrm>
            <a:off x="2514600" y="-50"/>
            <a:ext cx="6629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Quote slide options divider (choose from following templates →)">
  <p:cSld name="CUSTOM_23_1_1_1_1_2_1_1_1_1_1_1_1_1_1_2">
    <p:bg>
      <p:bgPr>
        <a:solidFill>
          <a:schemeClr val="lt2"/>
        </a:solidFill>
        <a:effectLst/>
      </p:bgPr>
    </p:bg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00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Quote slide options</a:t>
            </a:r>
            <a:endParaRPr sz="7200" b="1" i="0" u="none" strike="noStrike" cap="none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p100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slide options divider (choose from following templates →)">
  <p:cSld name="CUSTOM_23_1_1_1_1_2_1_1_1_1_1_1_1_1_1">
    <p:bg>
      <p:bgPr>
        <a:solidFill>
          <a:schemeClr val="lt2"/>
        </a:solidFill>
        <a:effectLst/>
      </p:bgPr>
    </p:bg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01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Blank slide options</a:t>
            </a:r>
            <a:endParaRPr sz="7200" b="1" i="0" u="none" strike="noStrike" cap="none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101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— maroon">
  <p:cSld name="CUSTOM_26_1">
    <p:bg>
      <p:bgPr>
        <a:solidFill>
          <a:schemeClr val="accent2"/>
        </a:solidFill>
        <a:effectLst/>
      </p:bgPr>
    </p:bg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white">
  <p:cSld name="CUSTOM_23_1_1_2_1_1_1_1_1_1_1_1_1_1_1_2"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3" name="Google Shape;2453;p10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black">
  <p:cSld name="CUSTOM_22_1_1_1_1_1_1_1_1_1_1_1_1_1_1_1">
    <p:bg>
      <p:bgPr>
        <a:solidFill>
          <a:schemeClr val="dk1"/>
        </a:solidFill>
        <a:effectLst/>
      </p:bgPr>
    </p:bg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Google Shape;2455;p104"/>
          <p:cNvPicPr preferRelativeResize="0"/>
          <p:nvPr/>
        </p:nvPicPr>
        <p:blipFill rotWithShape="1">
          <a:blip r:embed="rId2">
            <a:alphaModFix/>
          </a:blip>
          <a:srcRect l="7060" t="13179" r="5883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gold">
  <p:cSld name="CUSTOM_23_1_1_1_1_1_1_1_1_1_1_1_1_1_1_1">
    <p:bg>
      <p:bgPr>
        <a:solidFill>
          <a:schemeClr val="accent1"/>
        </a:solidFill>
        <a:effectLst/>
      </p:bgPr>
    </p:bg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" name="Google Shape;2457;p105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maroon">
  <p:cSld name="CUSTOM_23_1_1_1_1_2_1_1_1_1_1_1_1_1_1_1">
    <p:bg>
      <p:bgPr>
        <a:solidFill>
          <a:schemeClr val="accent2"/>
        </a:solidFill>
        <a:effectLst/>
      </p:bgPr>
    </p:bg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" name="Google Shape;2459;p106"/>
          <p:cNvPicPr preferRelativeResize="0"/>
          <p:nvPr/>
        </p:nvPicPr>
        <p:blipFill rotWithShape="1">
          <a:blip r:embed="rId2">
            <a:alphaModFix/>
          </a:blip>
          <a:srcRect l="7060" t="13179" r="5883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with subtitle, photos, 5 column">
  <p:cSld name="CUSTOM_22_1_1_1_1_1_1_1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>
            <a:spLocks noGrp="1"/>
          </p:cNvSpPr>
          <p:nvPr>
            <p:ph type="pic" idx="2"/>
          </p:nvPr>
        </p:nvSpPr>
        <p:spPr>
          <a:xfrm>
            <a:off x="3355850" y="895435"/>
            <a:ext cx="1290300" cy="1666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1" name="Google Shape;71;p15"/>
          <p:cNvSpPr>
            <a:spLocks noGrp="1"/>
          </p:cNvSpPr>
          <p:nvPr>
            <p:ph type="pic" idx="3"/>
          </p:nvPr>
        </p:nvSpPr>
        <p:spPr>
          <a:xfrm>
            <a:off x="4747126" y="895435"/>
            <a:ext cx="1290300" cy="1666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2" name="Google Shape;72;p15"/>
          <p:cNvSpPr>
            <a:spLocks noGrp="1"/>
          </p:cNvSpPr>
          <p:nvPr>
            <p:ph type="pic" idx="4"/>
          </p:nvPr>
        </p:nvSpPr>
        <p:spPr>
          <a:xfrm>
            <a:off x="6131302" y="895435"/>
            <a:ext cx="1290300" cy="1666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3" name="Google Shape;73;p15"/>
          <p:cNvSpPr>
            <a:spLocks noGrp="1"/>
          </p:cNvSpPr>
          <p:nvPr>
            <p:ph type="pic" idx="5"/>
          </p:nvPr>
        </p:nvSpPr>
        <p:spPr>
          <a:xfrm>
            <a:off x="7515479" y="895435"/>
            <a:ext cx="1290300" cy="1666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420625" y="903050"/>
            <a:ext cx="2418900" cy="16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6"/>
          </p:nvPr>
        </p:nvSpPr>
        <p:spPr>
          <a:xfrm>
            <a:off x="3355850" y="2761875"/>
            <a:ext cx="1278000" cy="20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7"/>
          </p:nvPr>
        </p:nvSpPr>
        <p:spPr>
          <a:xfrm>
            <a:off x="4759429" y="2761875"/>
            <a:ext cx="1278000" cy="20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8"/>
          </p:nvPr>
        </p:nvSpPr>
        <p:spPr>
          <a:xfrm>
            <a:off x="6131296" y="2761875"/>
            <a:ext cx="1278000" cy="20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9"/>
          </p:nvPr>
        </p:nvSpPr>
        <p:spPr>
          <a:xfrm>
            <a:off x="7534875" y="2761875"/>
            <a:ext cx="1278000" cy="20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photo background">
  <p:cSld name="CUSTOM_23_1_1_2_1_1_1_1_1_1_1_1_1_1_1_1"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07"/>
          <p:cNvSpPr>
            <a:spLocks noGrp="1"/>
          </p:cNvSpPr>
          <p:nvPr>
            <p:ph type="pic" idx="2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62" name="Google Shape;2462;p107"/>
          <p:cNvSpPr/>
          <p:nvPr/>
        </p:nvSpPr>
        <p:spPr>
          <a:xfrm>
            <a:off x="7878325" y="4399875"/>
            <a:ext cx="1284600" cy="54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3" name="Google Shape;2463;p107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A Mountain topographical map pattern — white">
  <p:cSld name="CUSTOM_22_1_1_1_1_1_1_1_1_1_1_1_1_1_1_1_1"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2465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Learn to Thrive Morse code pattern — white">
  <p:cSld name="CUSTOM_23_1_1_1_1_1_1_1_1_1_1_1_1_1_1_1_1"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" name="Google Shape;2467;p109"/>
          <p:cNvPicPr preferRelativeResize="0"/>
          <p:nvPr/>
        </p:nvPicPr>
        <p:blipFill rotWithShape="1">
          <a:blip r:embed="rId2">
            <a:alphaModFix/>
          </a:blip>
          <a:srcRect l="19" r="28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network pattern, white">
  <p:cSld name="CUSTOM_23_1_1_2_1_1_1_1_1_1_1_1_1_1_1_1_1"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9" name="Google Shape;2469;p110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A Mountain topographical map pattern — black">
  <p:cSld name="CUSTOM_23_1_1_2_1_1_1_1_1_1_1_1_1_1_1_1_1_2">
    <p:bg>
      <p:bgPr>
        <a:solidFill>
          <a:schemeClr val="dk1"/>
        </a:solidFill>
        <a:effectLst/>
      </p:bgPr>
    </p:bg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1" name="Google Shape;2471;p111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0" y="-5587"/>
            <a:ext cx="9144003" cy="515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Learn to Thrive Morse code pattern — black">
  <p:cSld name="CUSTOM_22_1_1_1_1_1_1_1_1_1_1_1_1_1_1_1_1_1">
    <p:bg>
      <p:bgPr>
        <a:solidFill>
          <a:schemeClr val="dk1"/>
        </a:solidFill>
        <a:effectLst/>
      </p:bgPr>
    </p:bg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p112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2225"/>
            <a:ext cx="9144003" cy="51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network pattern, black">
  <p:cSld name="CUSTOM_22_1_1_1_1_1_1_1_1_1_1_1_1_1_1_1_1_2">
    <p:bg>
      <p:bgPr>
        <a:solidFill>
          <a:schemeClr val="dk1"/>
        </a:solidFill>
        <a:effectLst/>
      </p:bgPr>
    </p:bg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5" name="Google Shape;2475;p113"/>
          <p:cNvPicPr preferRelativeResize="0"/>
          <p:nvPr/>
        </p:nvPicPr>
        <p:blipFill rotWithShape="1">
          <a:blip r:embed="rId2">
            <a:alphaModFix/>
          </a:blip>
          <a:srcRect l="49" r="59"/>
          <a:stretch/>
        </p:blipFill>
        <p:spPr>
          <a:xfrm>
            <a:off x="0" y="-2225"/>
            <a:ext cx="9144003" cy="51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 Mountain topo pattern edges, white">
  <p:cSld name="CUSTOM_23_1_1_2_1_1_1_1_1_1_1_1_1_1_1_1_1_1"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7" name="Google Shape;2477;p114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2478" name="Google Shape;2478;p114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14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14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114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114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114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114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114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114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114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114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114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114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14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14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14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14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14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14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14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14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14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14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14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14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14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14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14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14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14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114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14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114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14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114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114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114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114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114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114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14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14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14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14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14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14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114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114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114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14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114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114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114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114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14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114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114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114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114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114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114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114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114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114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114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14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14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14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14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114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114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14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14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114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114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114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114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14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114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114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114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114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114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114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114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114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114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14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114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114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14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114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114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14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114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114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114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114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114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114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114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114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114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114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114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114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114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114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114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114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114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114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114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114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114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114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114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114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114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114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114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114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114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114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14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14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14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114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114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114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114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114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114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114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14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14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14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14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114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114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114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114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14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114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114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114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114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114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114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114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114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114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114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114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114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114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114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114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114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114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114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114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114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114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114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114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114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114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114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114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114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114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14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14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14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14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14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114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114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114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114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114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114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14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14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14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14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14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14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14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14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114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114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114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114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114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114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114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114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114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114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114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114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114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114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14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14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14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14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114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14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114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114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14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114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14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14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14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14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14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114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14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114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114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114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14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114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114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14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14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14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14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114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114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114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14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114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14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14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14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114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14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14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14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14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14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114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14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14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14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14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114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114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14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14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14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14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14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14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14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14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14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114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114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114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114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114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114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114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114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114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114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14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114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114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114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14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14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14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14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14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14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14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14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14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14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114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114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114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14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14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14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14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14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14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14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14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14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14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14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14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14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14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14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14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114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114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114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14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14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14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14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14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114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14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114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114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14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14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14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14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14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14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14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114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14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114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14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14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14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14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114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114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14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114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114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14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114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114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114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114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114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14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114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114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114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114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114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114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114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114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114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14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114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114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14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114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114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114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114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114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114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114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114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114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114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114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114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114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114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114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114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14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14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14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14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114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114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114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14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114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114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114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114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114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114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114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114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114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114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114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114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114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114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114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114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114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114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114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114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114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114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14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114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114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114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114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114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114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114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114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114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114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114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14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114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114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114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14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14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14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114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114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114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114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114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114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114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114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114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114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114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114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114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114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114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114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114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114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114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114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114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114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114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114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114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114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114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114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114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114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114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114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114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114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114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114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114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114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114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114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114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114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114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114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114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114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114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114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114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114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114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114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114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2" name="Google Shape;2952;p114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2953" name="Google Shape;2953;p114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114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114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114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114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114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114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114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114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114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114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114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114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114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114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114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114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114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114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114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114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114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114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114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114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114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114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114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114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114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114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114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114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114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114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114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114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114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114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114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114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114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114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114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114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114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114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114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114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114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114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114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114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114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114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114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114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114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114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114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114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114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114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114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114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114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114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114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114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114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114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114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114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114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114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114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114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114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114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114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14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114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114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114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114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114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114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114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114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114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114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114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114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114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114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114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114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114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114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114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114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114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114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114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114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114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114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114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114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114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114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114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114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114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114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114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114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114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114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114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114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114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114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114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114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114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114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114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114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114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114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114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114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114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114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114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114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114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114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114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114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114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114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114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114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114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114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114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114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114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114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114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114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114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114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114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114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114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114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114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114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114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114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114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114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114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114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114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114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114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114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114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114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114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114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114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114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114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114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114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114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114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114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114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114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114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114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114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114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114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114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114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114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114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114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114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114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114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114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114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114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114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114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114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114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114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114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114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114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114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114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114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114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114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114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114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114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114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114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114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114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114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114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114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114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114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114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114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114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114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114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114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114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114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114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114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114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114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114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114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114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114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114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114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114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114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114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114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114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114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114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114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114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114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114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114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114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114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114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114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114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114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114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114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114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114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114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114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114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114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114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114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114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114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114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114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114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114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114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114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114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114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114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114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114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114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114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114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114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114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114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114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114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114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114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114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114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114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114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114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114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114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114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114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114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114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114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114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114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114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114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114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114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114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114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114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114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114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114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114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114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114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114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114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114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114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114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114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114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114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114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114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114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114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114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114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114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114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114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114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114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114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114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114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114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114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114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114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114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114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114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114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114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114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114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114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114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114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114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114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114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114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114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114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114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114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114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114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114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114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114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114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114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114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114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114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114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114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114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114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114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114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114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114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114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114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114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114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114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114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114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114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114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114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114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114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114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114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114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114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114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114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114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114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114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114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114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114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114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114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114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114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114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114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114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114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114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114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114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114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114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114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114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114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114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114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114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114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114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114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114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114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114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114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114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114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114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114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114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114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114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114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114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114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114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114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114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114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114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114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114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114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114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114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114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114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114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114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114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114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114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114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114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114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114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114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114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114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114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114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114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114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114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114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7" name="Google Shape;3427;p114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p114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114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0" name="Google Shape;3430;p114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Learn to Thrive Morse code pattern edges, white">
  <p:cSld name="CUSTOM_23_1_1_2_1_1_1_1_1_1_1_1_1_1_1_1_1_1_1">
    <p:spTree>
      <p:nvGrpSpPr>
        <p:cNvPr id="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2" name="Google Shape;3432;p115"/>
          <p:cNvGrpSpPr/>
          <p:nvPr/>
        </p:nvGrpSpPr>
        <p:grpSpPr>
          <a:xfrm>
            <a:off x="4572001" y="223051"/>
            <a:ext cx="9269047" cy="542679"/>
            <a:chOff x="-62524" y="217501"/>
            <a:chExt cx="9269047" cy="542679"/>
          </a:xfrm>
        </p:grpSpPr>
        <p:sp>
          <p:nvSpPr>
            <p:cNvPr id="3433" name="Google Shape;3433;p115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115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5" name="Google Shape;3435;p115"/>
          <p:cNvGrpSpPr/>
          <p:nvPr/>
        </p:nvGrpSpPr>
        <p:grpSpPr>
          <a:xfrm>
            <a:off x="-4697049" y="4377776"/>
            <a:ext cx="9269047" cy="542679"/>
            <a:chOff x="-62524" y="217501"/>
            <a:chExt cx="9269047" cy="542679"/>
          </a:xfrm>
        </p:grpSpPr>
        <p:sp>
          <p:nvSpPr>
            <p:cNvPr id="3436" name="Google Shape;3436;p115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115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8" name="Google Shape;3438;p115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Google Shape;3439;p115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Google Shape;3440;p115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p115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network pattern edges, white">
  <p:cSld name="CUSTOM_23_1_1_1_1_1_1_1_1_1_1_1_1_1_1_1_1_2">
    <p:spTree>
      <p:nvGrpSpPr>
        <p:cNvPr id="1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3" name="Google Shape;3443;p116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3444" name="Google Shape;3444;p116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116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116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116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116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116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116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116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116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116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116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116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116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116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116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116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116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116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116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116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116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116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116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116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116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116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116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116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116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116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116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116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116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116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116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116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116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116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116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116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116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116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116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116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8" name="Google Shape;3488;p116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3489" name="Google Shape;3489;p116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116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116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116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116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116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116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116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116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116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116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116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116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116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116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116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116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116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116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116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116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116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116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116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116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116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116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116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116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116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116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116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116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116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116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116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116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116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116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116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116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116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116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116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3" name="Google Shape;3533;p116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3534" name="Google Shape;3534;p116"/>
            <p:cNvSpPr/>
            <p:nvPr/>
          </p:nvSpPr>
          <p:spPr>
            <a:xfrm>
              <a:off x="1213475" y="271900"/>
              <a:ext cx="2059750" cy="2462350"/>
            </a:xfrm>
            <a:custGeom>
              <a:avLst/>
              <a:gdLst/>
              <a:ahLst/>
              <a:cxnLst/>
              <a:rect l="l" t="t" r="r" b="b"/>
              <a:pathLst>
                <a:path w="82390" h="98494" extrusionOk="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116"/>
            <p:cNvSpPr/>
            <p:nvPr/>
          </p:nvSpPr>
          <p:spPr>
            <a:xfrm>
              <a:off x="1242325" y="534350"/>
              <a:ext cx="2532900" cy="2075650"/>
            </a:xfrm>
            <a:custGeom>
              <a:avLst/>
              <a:gdLst/>
              <a:ahLst/>
              <a:cxnLst/>
              <a:rect l="l" t="t" r="r" b="b"/>
              <a:pathLst>
                <a:path w="101316" h="83026" extrusionOk="0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116"/>
            <p:cNvSpPr/>
            <p:nvPr/>
          </p:nvSpPr>
          <p:spPr>
            <a:xfrm>
              <a:off x="2120075" y="537325"/>
              <a:ext cx="1637250" cy="2199900"/>
            </a:xfrm>
            <a:custGeom>
              <a:avLst/>
              <a:gdLst/>
              <a:ahLst/>
              <a:cxnLst/>
              <a:rect l="l" t="t" r="r" b="b"/>
              <a:pathLst>
                <a:path w="65490" h="87996" extrusionOk="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116"/>
            <p:cNvSpPr/>
            <p:nvPr/>
          </p:nvSpPr>
          <p:spPr>
            <a:xfrm>
              <a:off x="3218525" y="2685525"/>
              <a:ext cx="79550" cy="79550"/>
            </a:xfrm>
            <a:custGeom>
              <a:avLst/>
              <a:gdLst/>
              <a:ahLst/>
              <a:cxnLst/>
              <a:rect l="l" t="t" r="r" b="b"/>
              <a:pathLst>
                <a:path w="3182" h="3182" extrusionOk="0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116"/>
            <p:cNvSpPr/>
            <p:nvPr/>
          </p:nvSpPr>
          <p:spPr>
            <a:xfrm>
              <a:off x="1196600" y="1236150"/>
              <a:ext cx="95450" cy="95475"/>
            </a:xfrm>
            <a:custGeom>
              <a:avLst/>
              <a:gdLst/>
              <a:ahLst/>
              <a:cxnLst/>
              <a:rect l="l" t="t" r="r" b="b"/>
              <a:pathLst>
                <a:path w="3818" h="3819" extrusionOk="0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116"/>
            <p:cNvSpPr/>
            <p:nvPr/>
          </p:nvSpPr>
          <p:spPr>
            <a:xfrm>
              <a:off x="1750275" y="2517525"/>
              <a:ext cx="137225" cy="137200"/>
            </a:xfrm>
            <a:custGeom>
              <a:avLst/>
              <a:gdLst/>
              <a:ahLst/>
              <a:cxnLst/>
              <a:rect l="l" t="t" r="r" b="b"/>
              <a:pathLst>
                <a:path w="5489" h="5488" extrusionOk="0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116"/>
            <p:cNvSpPr/>
            <p:nvPr/>
          </p:nvSpPr>
          <p:spPr>
            <a:xfrm>
              <a:off x="2386475" y="1930025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116"/>
            <p:cNvSpPr/>
            <p:nvPr/>
          </p:nvSpPr>
          <p:spPr>
            <a:xfrm>
              <a:off x="2236375" y="978700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116"/>
            <p:cNvSpPr/>
            <p:nvPr/>
          </p:nvSpPr>
          <p:spPr>
            <a:xfrm>
              <a:off x="2175750" y="155127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116"/>
            <p:cNvSpPr/>
            <p:nvPr/>
          </p:nvSpPr>
          <p:spPr>
            <a:xfrm>
              <a:off x="3687725" y="151152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116"/>
            <p:cNvSpPr/>
            <p:nvPr/>
          </p:nvSpPr>
          <p:spPr>
            <a:xfrm>
              <a:off x="2675750" y="1764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116"/>
            <p:cNvSpPr/>
            <p:nvPr/>
          </p:nvSpPr>
          <p:spPr>
            <a:xfrm>
              <a:off x="2067400" y="484650"/>
              <a:ext cx="115325" cy="116325"/>
            </a:xfrm>
            <a:custGeom>
              <a:avLst/>
              <a:gdLst/>
              <a:ahLst/>
              <a:cxnLst/>
              <a:rect l="l" t="t" r="r" b="b"/>
              <a:pathLst>
                <a:path w="4613" h="4653" extrusionOk="0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116"/>
            <p:cNvSpPr/>
            <p:nvPr/>
          </p:nvSpPr>
          <p:spPr>
            <a:xfrm>
              <a:off x="3489900" y="655625"/>
              <a:ext cx="119300" cy="119300"/>
            </a:xfrm>
            <a:custGeom>
              <a:avLst/>
              <a:gdLst/>
              <a:ahLst/>
              <a:cxnLst/>
              <a:rect l="l" t="t" r="r" b="b"/>
              <a:pathLst>
                <a:path w="4772" h="4772" extrusionOk="0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116"/>
            <p:cNvSpPr/>
            <p:nvPr/>
          </p:nvSpPr>
          <p:spPr>
            <a:xfrm>
              <a:off x="3094250" y="981675"/>
              <a:ext cx="95475" cy="95450"/>
            </a:xfrm>
            <a:custGeom>
              <a:avLst/>
              <a:gdLst/>
              <a:ahLst/>
              <a:cxnLst/>
              <a:rect l="l" t="t" r="r" b="b"/>
              <a:pathLst>
                <a:path w="3819" h="3818" extrusionOk="0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116"/>
            <p:cNvSpPr/>
            <p:nvPr/>
          </p:nvSpPr>
          <p:spPr>
            <a:xfrm>
              <a:off x="1505750" y="239100"/>
              <a:ext cx="95450" cy="94475"/>
            </a:xfrm>
            <a:custGeom>
              <a:avLst/>
              <a:gdLst/>
              <a:ahLst/>
              <a:cxnLst/>
              <a:rect l="l" t="t" r="r" b="b"/>
              <a:pathLst>
                <a:path w="3818" h="3779" extrusionOk="0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9" name="Google Shape;3549;p116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0" name="Google Shape;3550;p116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1" name="Google Shape;3551;p116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2" name="Google Shape;3552;p116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**READ ME — Find more tips and tools">
  <p:cSld name="CUSTOM_18"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7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72"/>
          <p:cNvSpPr txBox="1"/>
          <p:nvPr/>
        </p:nvSpPr>
        <p:spPr>
          <a:xfrm>
            <a:off x="2270850" y="0"/>
            <a:ext cx="678171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more tips, tools, layouts to help make your presentations shine, visit:</a:t>
            </a:r>
            <a:endParaRPr sz="5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https://links.asu.edu/</a:t>
            </a:r>
            <a:br>
              <a:rPr lang="en" sz="5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5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official-presentation-template </a:t>
            </a:r>
            <a:endParaRPr sz="5200" b="1" i="0" u="none" strike="noStrike" cap="none">
              <a:solidFill>
                <a:schemeClr val="dk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 Mountain topo pattern edges, black">
  <p:cSld name="CUSTOM_23_1_1_1_1_1_1_1_1_1_1_1_1_1_1_1_1_1">
    <p:bg>
      <p:bgPr>
        <a:solidFill>
          <a:schemeClr val="dk1"/>
        </a:solidFill>
        <a:effectLst/>
      </p:bgPr>
    </p:bg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4" name="Google Shape;3554;p117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3555" name="Google Shape;3555;p117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117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117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11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11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117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117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117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117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117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117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117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117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117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117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117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117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117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117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117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117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117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117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117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117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117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117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117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117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117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117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117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117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117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117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117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117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117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117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117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117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117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117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117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117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117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117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117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117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117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117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117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117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117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117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117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117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117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117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117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117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117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117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117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117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117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117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117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117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117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117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117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117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117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117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117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117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117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117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117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117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117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117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117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117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117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117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117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117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117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117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117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117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117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117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117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117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117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11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11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117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117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117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117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117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117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117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117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117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117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117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117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117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117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117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117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117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117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117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117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117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117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117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117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117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117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117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117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117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117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117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117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117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117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117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117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117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117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117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117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117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117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117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117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117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117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117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117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117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117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117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117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117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117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117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117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117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117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117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117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117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117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117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117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117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117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117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117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117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117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117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117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117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117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117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117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117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117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117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117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117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117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117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117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117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117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117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117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117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117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117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117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117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117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117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117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117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117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117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117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117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117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117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117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117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117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117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117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117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117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117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117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117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117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117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117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11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11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117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117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117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117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117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117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117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117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117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117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117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117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117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117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117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117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117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117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117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117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117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117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117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117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117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117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117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117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117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117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117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117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117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117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117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117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117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17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117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117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117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117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117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117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117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117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117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117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117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117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117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117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117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117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117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117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117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117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117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117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117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117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117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117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117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117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117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117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117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117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117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117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117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117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117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117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117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117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117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117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117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117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117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117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117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117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17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117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117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117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117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117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17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117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117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117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117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117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117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117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117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117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117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117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117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117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117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117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117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117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117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117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117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117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117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117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117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117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117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117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117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117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117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117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117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117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117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117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117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117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117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117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117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117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117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117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117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117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117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117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117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117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117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117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117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117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117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117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117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117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117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117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117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117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117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117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117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117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117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117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117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117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117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117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117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117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117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117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117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11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11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117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117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117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117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117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117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117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117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117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117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117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117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117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117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117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117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117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117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117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117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117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117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117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117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117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117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117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117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117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117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117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117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117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117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117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117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117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117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117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117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117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117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117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117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117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117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117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117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117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117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117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117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117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117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117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117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117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117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117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117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117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117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117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117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117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117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117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117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117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117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117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117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117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117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117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117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117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117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117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117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117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117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117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117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17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9" name="Google Shape;4029;p117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4030" name="Google Shape;4030;p117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117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117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11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11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117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117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117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117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117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117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117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117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117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117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117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117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117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117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117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117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117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117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117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117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117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117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117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117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117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117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117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117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117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117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117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117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117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117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117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117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117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117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117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117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117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117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117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117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117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117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117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117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117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117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117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117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117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117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117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117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117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117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117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117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117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117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117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117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117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117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117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117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117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117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117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117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117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117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117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117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117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117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117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117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117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117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117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117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117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117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117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117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117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117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117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117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117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11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11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117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117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117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117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117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117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117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117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117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117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117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117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117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117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117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117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117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117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117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117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117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117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117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117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117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117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117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117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117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117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117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117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117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117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117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117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117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117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117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117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117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117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117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117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117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117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117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117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117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117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117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117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117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117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117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117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117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117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117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117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117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117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117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117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117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117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117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117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117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117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117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117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117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117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117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117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117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117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117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117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117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117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117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117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117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117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117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117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117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117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117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117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117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117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117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117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117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117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117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117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117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117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117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117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117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117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117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117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117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117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117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117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117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117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117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117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11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11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117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117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117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117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117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117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117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117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117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117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117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117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117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117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117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117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117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117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117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117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117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117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117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117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117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117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117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117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117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117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117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117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117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117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117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117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117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117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117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117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117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117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117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117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117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117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117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117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117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117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117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117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117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117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117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117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117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117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117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117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117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117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117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117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117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117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117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117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117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117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117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117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117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117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117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117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117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117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117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117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117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117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117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117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117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117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117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117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117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117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117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117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117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117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117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117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117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117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117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117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117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117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117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117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117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117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117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117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117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117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117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117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117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117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117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117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117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117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117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117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117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117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117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117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117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117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117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117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117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117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117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117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117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117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117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117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117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117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117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117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117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117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117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117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117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117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117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117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117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117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117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117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117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117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117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117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117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117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117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117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117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117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117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117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117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117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117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117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117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11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11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117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117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117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117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117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117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117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117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117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117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117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117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117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117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117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117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117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117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117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117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117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117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117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117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117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117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117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117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117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117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117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117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117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117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117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117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117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117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117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117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117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117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117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117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117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117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117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117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117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117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117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117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117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117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117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117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117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117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117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117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117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117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117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117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117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117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117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117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117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117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117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117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117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117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117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117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117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117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117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117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117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117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117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117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117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4" name="Google Shape;4504;p117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5" name="Google Shape;4505;p117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6" name="Google Shape;4506;p117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117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Learn to Thrive Morse code pattern edges, black">
  <p:cSld name="CUSTOM_22_1_1_1_1_1_1_1_1_1_1_1_1_1_1_1_1_1_1_1">
    <p:bg>
      <p:bgPr>
        <a:solidFill>
          <a:schemeClr val="dk1"/>
        </a:solidFill>
        <a:effectLst/>
      </p:bgPr>
    </p:bg>
    <p:spTree>
      <p:nvGrpSpPr>
        <p:cNvPr id="1" name="Shape 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9" name="Google Shape;4509;p118"/>
          <p:cNvGrpSpPr/>
          <p:nvPr/>
        </p:nvGrpSpPr>
        <p:grpSpPr>
          <a:xfrm>
            <a:off x="4572001" y="223051"/>
            <a:ext cx="9269047" cy="542679"/>
            <a:chOff x="-62524" y="217501"/>
            <a:chExt cx="9269047" cy="542679"/>
          </a:xfrm>
        </p:grpSpPr>
        <p:sp>
          <p:nvSpPr>
            <p:cNvPr id="4510" name="Google Shape;4510;p118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118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2" name="Google Shape;4512;p118"/>
          <p:cNvGrpSpPr/>
          <p:nvPr/>
        </p:nvGrpSpPr>
        <p:grpSpPr>
          <a:xfrm>
            <a:off x="-4697049" y="4377776"/>
            <a:ext cx="9269047" cy="542679"/>
            <a:chOff x="-62524" y="217501"/>
            <a:chExt cx="9269047" cy="542679"/>
          </a:xfrm>
        </p:grpSpPr>
        <p:sp>
          <p:nvSpPr>
            <p:cNvPr id="4513" name="Google Shape;4513;p118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118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5" name="Google Shape;4515;p118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6" name="Google Shape;4516;p118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7" name="Google Shape;4517;p118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8" name="Google Shape;4518;p118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network pattern edges — black">
  <p:cSld name="CUSTOM_22_1_1_1_1_1_1_1_1_1_1_1_1_1_1_1_1_1_1_2">
    <p:bg>
      <p:bgPr>
        <a:solidFill>
          <a:schemeClr val="dk1"/>
        </a:solidFill>
        <a:effectLst/>
      </p:bgPr>
    </p:bg>
    <p:spTree>
      <p:nvGrpSpPr>
        <p:cNvPr id="1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0" name="Google Shape;4520;p119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4521" name="Google Shape;4521;p119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119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119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119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119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119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119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119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119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119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119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119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119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119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119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119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119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119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119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119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119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119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119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119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119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119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119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119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119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119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119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119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119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119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119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119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119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119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119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119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119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119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119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119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5" name="Google Shape;4565;p119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4566" name="Google Shape;4566;p119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119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119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119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119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119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119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119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119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119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119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119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119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119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119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119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119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119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119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119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119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119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119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119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119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119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119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119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119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119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119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119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119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119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119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119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119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119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119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119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119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119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119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119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0" name="Google Shape;4610;p119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4611" name="Google Shape;4611;p119"/>
            <p:cNvSpPr/>
            <p:nvPr/>
          </p:nvSpPr>
          <p:spPr>
            <a:xfrm>
              <a:off x="1213475" y="271900"/>
              <a:ext cx="2059750" cy="2462350"/>
            </a:xfrm>
            <a:custGeom>
              <a:avLst/>
              <a:gdLst/>
              <a:ahLst/>
              <a:cxnLst/>
              <a:rect l="l" t="t" r="r" b="b"/>
              <a:pathLst>
                <a:path w="82390" h="98494" extrusionOk="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119"/>
            <p:cNvSpPr/>
            <p:nvPr/>
          </p:nvSpPr>
          <p:spPr>
            <a:xfrm>
              <a:off x="1242325" y="534350"/>
              <a:ext cx="2532900" cy="2075650"/>
            </a:xfrm>
            <a:custGeom>
              <a:avLst/>
              <a:gdLst/>
              <a:ahLst/>
              <a:cxnLst/>
              <a:rect l="l" t="t" r="r" b="b"/>
              <a:pathLst>
                <a:path w="101316" h="83026" extrusionOk="0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119"/>
            <p:cNvSpPr/>
            <p:nvPr/>
          </p:nvSpPr>
          <p:spPr>
            <a:xfrm>
              <a:off x="2120075" y="537325"/>
              <a:ext cx="1637250" cy="2199900"/>
            </a:xfrm>
            <a:custGeom>
              <a:avLst/>
              <a:gdLst/>
              <a:ahLst/>
              <a:cxnLst/>
              <a:rect l="l" t="t" r="r" b="b"/>
              <a:pathLst>
                <a:path w="65490" h="87996" extrusionOk="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119"/>
            <p:cNvSpPr/>
            <p:nvPr/>
          </p:nvSpPr>
          <p:spPr>
            <a:xfrm>
              <a:off x="3218525" y="2685525"/>
              <a:ext cx="79550" cy="79550"/>
            </a:xfrm>
            <a:custGeom>
              <a:avLst/>
              <a:gdLst/>
              <a:ahLst/>
              <a:cxnLst/>
              <a:rect l="l" t="t" r="r" b="b"/>
              <a:pathLst>
                <a:path w="3182" h="3182" extrusionOk="0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119"/>
            <p:cNvSpPr/>
            <p:nvPr/>
          </p:nvSpPr>
          <p:spPr>
            <a:xfrm>
              <a:off x="1196600" y="1236150"/>
              <a:ext cx="95450" cy="95475"/>
            </a:xfrm>
            <a:custGeom>
              <a:avLst/>
              <a:gdLst/>
              <a:ahLst/>
              <a:cxnLst/>
              <a:rect l="l" t="t" r="r" b="b"/>
              <a:pathLst>
                <a:path w="3818" h="3819" extrusionOk="0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119"/>
            <p:cNvSpPr/>
            <p:nvPr/>
          </p:nvSpPr>
          <p:spPr>
            <a:xfrm>
              <a:off x="1750275" y="2517525"/>
              <a:ext cx="137225" cy="137200"/>
            </a:xfrm>
            <a:custGeom>
              <a:avLst/>
              <a:gdLst/>
              <a:ahLst/>
              <a:cxnLst/>
              <a:rect l="l" t="t" r="r" b="b"/>
              <a:pathLst>
                <a:path w="5489" h="5488" extrusionOk="0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119"/>
            <p:cNvSpPr/>
            <p:nvPr/>
          </p:nvSpPr>
          <p:spPr>
            <a:xfrm>
              <a:off x="2386475" y="1930025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119"/>
            <p:cNvSpPr/>
            <p:nvPr/>
          </p:nvSpPr>
          <p:spPr>
            <a:xfrm>
              <a:off x="2236375" y="978700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119"/>
            <p:cNvSpPr/>
            <p:nvPr/>
          </p:nvSpPr>
          <p:spPr>
            <a:xfrm>
              <a:off x="2175750" y="155127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119"/>
            <p:cNvSpPr/>
            <p:nvPr/>
          </p:nvSpPr>
          <p:spPr>
            <a:xfrm>
              <a:off x="3687725" y="151152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119"/>
            <p:cNvSpPr/>
            <p:nvPr/>
          </p:nvSpPr>
          <p:spPr>
            <a:xfrm>
              <a:off x="2675750" y="1764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119"/>
            <p:cNvSpPr/>
            <p:nvPr/>
          </p:nvSpPr>
          <p:spPr>
            <a:xfrm>
              <a:off x="2067400" y="484650"/>
              <a:ext cx="115325" cy="116325"/>
            </a:xfrm>
            <a:custGeom>
              <a:avLst/>
              <a:gdLst/>
              <a:ahLst/>
              <a:cxnLst/>
              <a:rect l="l" t="t" r="r" b="b"/>
              <a:pathLst>
                <a:path w="4613" h="4653" extrusionOk="0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119"/>
            <p:cNvSpPr/>
            <p:nvPr/>
          </p:nvSpPr>
          <p:spPr>
            <a:xfrm>
              <a:off x="3489900" y="655625"/>
              <a:ext cx="119300" cy="119300"/>
            </a:xfrm>
            <a:custGeom>
              <a:avLst/>
              <a:gdLst/>
              <a:ahLst/>
              <a:cxnLst/>
              <a:rect l="l" t="t" r="r" b="b"/>
              <a:pathLst>
                <a:path w="4772" h="4772" extrusionOk="0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119"/>
            <p:cNvSpPr/>
            <p:nvPr/>
          </p:nvSpPr>
          <p:spPr>
            <a:xfrm>
              <a:off x="3094250" y="981675"/>
              <a:ext cx="95475" cy="95450"/>
            </a:xfrm>
            <a:custGeom>
              <a:avLst/>
              <a:gdLst/>
              <a:ahLst/>
              <a:cxnLst/>
              <a:rect l="l" t="t" r="r" b="b"/>
              <a:pathLst>
                <a:path w="3819" h="3818" extrusionOk="0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119"/>
            <p:cNvSpPr/>
            <p:nvPr/>
          </p:nvSpPr>
          <p:spPr>
            <a:xfrm>
              <a:off x="1505750" y="239100"/>
              <a:ext cx="95450" cy="94475"/>
            </a:xfrm>
            <a:custGeom>
              <a:avLst/>
              <a:gdLst/>
              <a:ahLst/>
              <a:cxnLst/>
              <a:rect l="l" t="t" r="r" b="b"/>
              <a:pathLst>
                <a:path w="3818" h="3779" extrusionOk="0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6" name="Google Shape;4626;p119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7" name="Google Shape;4627;p119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8" name="Google Shape;4628;p119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9" name="Google Shape;4629;p119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z-Not intended for us. Included so the full ASU color palette is available for your use in the color picker.">
  <p:cSld name="CUSTOM_30">
    <p:spTree>
      <p:nvGrpSpPr>
        <p:cNvPr id="1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1" name="Google Shape;4631;p120"/>
          <p:cNvGraphicFramePr/>
          <p:nvPr/>
        </p:nvGraphicFramePr>
        <p:xfrm>
          <a:off x="419007" y="10032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{E3D8EC1D-DF8E-482B-8D5F-E218963105A4}</a:tableStyleId>
              </a:tblPr>
              <a:tblGrid>
                <a:gridCol w="9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/>
                        <a:t>Primary colors</a:t>
                      </a:r>
                      <a:r>
                        <a:rPr lang="en" sz="800" u="none" strike="noStrike" cap="none"/>
                        <a:t>. These should be your first color choices and used more prominently than secondary colors</a:t>
                      </a:r>
                      <a:endParaRPr sz="800" u="none" strike="noStrike" cap="none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b="1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Gold</a:t>
                      </a:r>
                      <a:endParaRPr sz="700" b="1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#FFC627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Maroon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</a:b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#8C1D40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Black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</a:b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#000000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</a:b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#FFFFFF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b="1" u="none" strike="noStrike" cap="none"/>
                        <a:t>Secondary colors</a:t>
                      </a:r>
                      <a:r>
                        <a:rPr lang="en" sz="600" u="none" strike="noStrike" cap="none"/>
                        <a:t>. Use as accents. Only use in addition to primary. May not to be used without primary brand colors. </a:t>
                      </a:r>
                      <a:endParaRPr sz="600" u="none" strike="noStrike" cap="none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BE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b="1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Green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#78BE20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Blue</a:t>
                      </a:r>
                      <a:endParaRPr sz="700" b="1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#00A3E0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Orange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#FF7F32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Copper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#AF674B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Turquoise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#4AB7C4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Pink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#E74973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sz="700" b="1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#747474</a:t>
                      </a:r>
                      <a:endParaRPr sz="14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" sz="500" b="1" u="none" strike="noStrike" cap="none"/>
                        <a:t>ASU Grayscale. </a:t>
                      </a:r>
                      <a:r>
                        <a:rPr lang="en" sz="500" u="none" strike="noStrike" cap="none"/>
                        <a:t>For text, line and fill colors. ASU Gray is a part of this scale.</a:t>
                      </a:r>
                      <a:endParaRPr sz="500" u="none" strike="noStrike" cap="none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b="1" u="none" strike="noStrike" cap="none"/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b="1" u="none" strike="noStrike" cap="none"/>
                        <a:t>ASU Black</a:t>
                      </a:r>
                      <a:endParaRPr sz="7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/>
                        <a:t>#000000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Gray 1</a:t>
                      </a:r>
                      <a:endParaRPr sz="700" b="1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#191919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Gray 2</a:t>
                      </a:r>
                      <a:endParaRPr sz="700" b="1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#484848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sz="700" b="1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#747474</a:t>
                      </a:r>
                      <a:b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</a:b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(Gray 3)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Gray 4</a:t>
                      </a:r>
                      <a:endParaRPr sz="700" b="1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#BFBFBF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Gray 5</a:t>
                      </a:r>
                      <a:endParaRPr sz="700" b="1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#D0D0D0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Gray 6</a:t>
                      </a:r>
                      <a:endParaRPr sz="700" b="1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#E8E8E8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Gray 7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#FAFAFA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#FFFFFF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0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rPr lang="en" sz="500" b="1" u="none" strike="noStrike" cap="none"/>
                        <a:t>Color tints.</a:t>
                      </a:r>
                      <a:r>
                        <a:rPr lang="en" sz="500" u="none" strike="noStrike" cap="none"/>
                        <a:t> Brand palette tint variations for use in data visualizations and spreadsheets</a:t>
                      </a:r>
                      <a:endParaRPr sz="500" u="none" strike="noStrike" cap="none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1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/>
                        <a:t>25% ASU Gold</a:t>
                      </a:r>
                      <a:endParaRPr sz="7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/>
                        <a:t>#FFF1C9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/>
                        <a:t>25% ASU Maroon</a:t>
                      </a:r>
                      <a:endParaRPr sz="7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/>
                        <a:t>#DFC9CF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25% ASU Green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#E9F5DB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/>
                        <a:t>25% ASU Blue</a:t>
                      </a:r>
                      <a:endParaRPr sz="7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/>
                        <a:t>#D6F0FA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25% ASU Orange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#FFEADE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25% ASU Copper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#EBD9D2</a:t>
                      </a:r>
                      <a:endParaRPr sz="14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25% ASU Turquoise 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#D2EDF0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25% ASU Pink 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#F9D1DC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632" name="Google Shape;4632;p120"/>
          <p:cNvGraphicFramePr/>
          <p:nvPr/>
        </p:nvGraphicFramePr>
        <p:xfrm>
          <a:off x="5969457" y="40502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{E3D8EC1D-DF8E-482B-8D5F-E218963105A4}</a:tableStyleId>
              </a:tblPr>
              <a:tblGrid>
                <a:gridCol w="2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b="1" u="none" strike="noStrike" cap="none">
                          <a:solidFill>
                            <a:srgbClr val="191919"/>
                          </a:solidFill>
                        </a:rPr>
                        <a:t>Error Red</a:t>
                      </a:r>
                      <a:endParaRPr sz="600" b="1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u="none" strike="noStrike" cap="none">
                          <a:solidFill>
                            <a:srgbClr val="191919"/>
                          </a:solidFill>
                        </a:rPr>
                        <a:t>#CC2F2F </a:t>
                      </a:r>
                      <a:br>
                        <a:rPr lang="en" sz="600" u="none" strike="noStrike" cap="none">
                          <a:solidFill>
                            <a:srgbClr val="191919"/>
                          </a:solidFill>
                        </a:rPr>
                      </a:br>
                      <a:endParaRPr sz="6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" sz="600" b="1" u="none" strike="noStrike" cap="none">
                          <a:solidFill>
                            <a:srgbClr val="191919"/>
                          </a:solidFill>
                        </a:rPr>
                        <a:t>For digital use only</a:t>
                      </a:r>
                      <a:r>
                        <a:rPr lang="en" sz="600" u="none" strike="noStrike" cap="none">
                          <a:solidFill>
                            <a:srgbClr val="191919"/>
                          </a:solidFill>
                        </a:rPr>
                        <a:t> to indicate system errors, issues or negative number values.</a:t>
                      </a:r>
                      <a:endParaRPr sz="700" u="none" strike="noStrike" cap="none"/>
                    </a:p>
                  </a:txBody>
                  <a:tcPr marL="4570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33" name="Google Shape;4633;p120"/>
          <p:cNvSpPr txBox="1"/>
          <p:nvPr/>
        </p:nvSpPr>
        <p:spPr>
          <a:xfrm>
            <a:off x="424925" y="315900"/>
            <a:ext cx="82944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ASU color palette </a:t>
            </a:r>
            <a:endParaRPr sz="3200" b="1" i="0" u="none" strike="noStrike" cap="none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*READ ME — Find more branded templates and tools for your use">
  <p:cSld name="CUSTOM_18_2"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7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73"/>
          <p:cNvSpPr txBox="1"/>
          <p:nvPr/>
        </p:nvSpPr>
        <p:spPr>
          <a:xfrm>
            <a:off x="2270850" y="0"/>
            <a:ext cx="675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more branded templates created for your use:</a:t>
            </a:r>
            <a:endParaRPr sz="5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https://brandguide.</a:t>
            </a:r>
            <a:br>
              <a:rPr lang="en" sz="5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5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asu.edu/tools/</a:t>
            </a:r>
            <a:br>
              <a:rPr lang="en" sz="5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5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templates-libraries </a:t>
            </a:r>
            <a:endParaRPr sz="5200" b="1" i="0" u="none" strike="noStrike" cap="none">
              <a:solidFill>
                <a:schemeClr val="dk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Presentation title slide options divider (choose from following templates →)">
  <p:cSld name="CUSTOM_21">
    <p:bg>
      <p:bgPr>
        <a:solidFill>
          <a:schemeClr val="lt2"/>
        </a:solidFill>
        <a:effectLst/>
      </p:bgPr>
    </p:bg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74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FFFF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rPr>
              <a:t>Presentation title slide options</a:t>
            </a:r>
            <a:endParaRPr sz="7200" b="1" i="0" u="none" strike="noStrike" cap="none">
              <a:solidFill>
                <a:srgbClr val="FFFFFF"/>
              </a:solidFill>
              <a:highlight>
                <a:srgbClr val="19191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7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Agenda slide options divider (choose from following templates →)">
  <p:cSld name="CUSTOM_21_1">
    <p:bg>
      <p:bgPr>
        <a:solidFill>
          <a:schemeClr val="lt2"/>
        </a:solidFill>
        <a:effectLst/>
      </p:bgPr>
    </p:bg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75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FFFF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rPr>
              <a:t>Agenda or schedule slide options</a:t>
            </a:r>
            <a:endParaRPr sz="7200" b="1" i="0" u="none" strike="noStrike" cap="none">
              <a:solidFill>
                <a:srgbClr val="FFFFFF"/>
              </a:solidFill>
              <a:highlight>
                <a:srgbClr val="19191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7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slide options divider (choose from following templates →)">
  <p:cSld name="CUSTOM_20_1_1">
    <p:bg>
      <p:bgPr>
        <a:solidFill>
          <a:schemeClr val="lt2"/>
        </a:solidFill>
        <a:effectLst/>
      </p:bgPr>
    </p:bg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76"/>
          <p:cNvSpPr txBox="1"/>
          <p:nvPr/>
        </p:nvSpPr>
        <p:spPr>
          <a:xfrm>
            <a:off x="2411725" y="1579270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FFFF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rPr>
              <a:t>Section intro slide options</a:t>
            </a:r>
            <a:endParaRPr sz="7200" b="1" i="0" u="none" strike="noStrike" cap="none">
              <a:solidFill>
                <a:srgbClr val="FFFFFF"/>
              </a:solidFill>
              <a:highlight>
                <a:srgbClr val="19191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76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762875" y="5007025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Copyright © 2023 Arizona Board of Regents</a:t>
            </a:r>
            <a:endParaRPr sz="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  <p:sldLayoutId id="2147483661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  <p:sldLayoutId id="2147483766" r:id="rId5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202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slide" Target="slide5.xml"/><Relationship Id="rId4" Type="http://schemas.openxmlformats.org/officeDocument/2006/relationships/image" Target="../media/image14.png"/><Relationship Id="rId9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a.gov/electricity/monthly/" TargetMode="External"/><Relationship Id="rId2" Type="http://schemas.openxmlformats.org/officeDocument/2006/relationships/hyperlink" Target="http://www.energycodes.gov/prototype-building-models.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8713;p277">
            <a:extLst>
              <a:ext uri="{FF2B5EF4-FFF2-40B4-BE49-F238E27FC236}">
                <a16:creationId xmlns:a16="http://schemas.microsoft.com/office/drawing/2014/main" id="{DFDF5CD2-5740-EEA2-77B4-64E24901AAF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95750" y="3076574"/>
            <a:ext cx="5048253" cy="20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large room with large windows and a city view&#10;&#10;Description automatically generated">
            <a:extLst>
              <a:ext uri="{FF2B5EF4-FFF2-40B4-BE49-F238E27FC236}">
                <a16:creationId xmlns:a16="http://schemas.microsoft.com/office/drawing/2014/main" id="{DEBFB1FF-5675-4AB7-ABFC-0CAA30090C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13956" y="137039"/>
            <a:ext cx="8913857" cy="2939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95" name="Google Shape;4695;p129"/>
          <p:cNvSpPr txBox="1">
            <a:spLocks noGrp="1"/>
          </p:cNvSpPr>
          <p:nvPr>
            <p:ph type="ctrTitle"/>
          </p:nvPr>
        </p:nvSpPr>
        <p:spPr>
          <a:xfrm>
            <a:off x="366150" y="756717"/>
            <a:ext cx="8411700" cy="18697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  <a:alpha val="29000"/>
              </a:schemeClr>
            </a:outerShdw>
            <a:reflection stA="0" endPos="65000" dist="50800" dir="5400000" sy="-100000" algn="bl" rotWithShape="0"/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500" b="0" dirty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Bahnschrift SemiBold SemiConden" panose="020B0502040204020203" pitchFamily="34" charset="0"/>
                <a:cs typeface="Times New Roman" panose="02020603050405020304" pitchFamily="18" charset="0"/>
              </a:rPr>
              <a:t>Smart Building Integration and Energy Optimization with Electrochromic Windows</a:t>
            </a:r>
            <a:endParaRPr sz="4500" b="0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Bahnschrift SemiBold SemiConden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696" name="Google Shape;4696;p129"/>
          <p:cNvSpPr txBox="1">
            <a:spLocks noGrp="1"/>
          </p:cNvSpPr>
          <p:nvPr>
            <p:ph type="subTitle" idx="1"/>
          </p:nvPr>
        </p:nvSpPr>
        <p:spPr>
          <a:xfrm>
            <a:off x="366150" y="318015"/>
            <a:ext cx="8411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MAE 576: Energy Efficiency 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835E0-D1CD-2800-F167-BD0EB1430579}"/>
              </a:ext>
            </a:extLst>
          </p:cNvPr>
          <p:cNvSpPr txBox="1"/>
          <p:nvPr/>
        </p:nvSpPr>
        <p:spPr>
          <a:xfrm>
            <a:off x="4728600" y="3621466"/>
            <a:ext cx="4415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>
                    <a:lumMod val="50000"/>
                  </a:schemeClr>
                </a:solidFill>
              </a:rPr>
              <a:t>A Presentation by: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Mallikarjun Vadi 		[1220044956]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Surya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Sudarsan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Naveen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Ravula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	[1225834027]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Anupama Satya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Kanchustambam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	[1225758846]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Lalith Sai Madhav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Rayala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	[1226017903]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Ajay Kumar Sharma 		[1225812421]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36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62777-AAC9-EBF5-FF78-A70E2F69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201" y="234314"/>
            <a:ext cx="3447414" cy="27015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814" name="Google Shape;4814;p146"/>
          <p:cNvSpPr txBox="1">
            <a:spLocks noGrp="1"/>
          </p:cNvSpPr>
          <p:nvPr>
            <p:ph type="title"/>
          </p:nvPr>
        </p:nvSpPr>
        <p:spPr>
          <a:xfrm>
            <a:off x="224342" y="141809"/>
            <a:ext cx="3960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" sz="1800" dirty="0"/>
              <a:t>Modeling the building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EDA5B-33F0-62DD-CDBD-A601BA424052}"/>
              </a:ext>
            </a:extLst>
          </p:cNvPr>
          <p:cNvSpPr txBox="1">
            <a:spLocks/>
          </p:cNvSpPr>
          <p:nvPr/>
        </p:nvSpPr>
        <p:spPr>
          <a:xfrm>
            <a:off x="5451785" y="3054525"/>
            <a:ext cx="41331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Fig. 1: IECC Prototype building model – “Medium Office Building”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9AF0D-68E1-3E42-8824-7F8EC0E454F1}"/>
              </a:ext>
            </a:extLst>
          </p:cNvPr>
          <p:cNvSpPr txBox="1">
            <a:spLocks/>
          </p:cNvSpPr>
          <p:nvPr/>
        </p:nvSpPr>
        <p:spPr>
          <a:xfrm>
            <a:off x="5747659" y="3238114"/>
            <a:ext cx="44337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(IECC: The International Energy Conservation Code)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C4D26-EB63-E26C-02F0-7C98E6184E2D}"/>
              </a:ext>
            </a:extLst>
          </p:cNvPr>
          <p:cNvSpPr txBox="1">
            <a:spLocks/>
          </p:cNvSpPr>
          <p:nvPr/>
        </p:nvSpPr>
        <p:spPr>
          <a:xfrm>
            <a:off x="161401" y="772889"/>
            <a:ext cx="4023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/>
          </a:p>
          <a:p>
            <a:r>
              <a:rPr lang="en-US" sz="1200" b="1" dirty="0"/>
              <a:t>File Name: </a:t>
            </a:r>
            <a:r>
              <a:rPr lang="en-US" sz="1200" dirty="0"/>
              <a:t>IECC_OfficeMedium_STD2021_Phoenix</a:t>
            </a:r>
          </a:p>
          <a:p>
            <a:r>
              <a:rPr lang="en-US" sz="1200" dirty="0"/>
              <a:t>Total Building Area: 4982.19 sq. m.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FDF256-BDDF-210B-7ECC-7A5E5F6BE2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0028597"/>
              </p:ext>
            </p:extLst>
          </p:nvPr>
        </p:nvGraphicFramePr>
        <p:xfrm>
          <a:off x="218660" y="1373053"/>
          <a:ext cx="4152250" cy="2298124"/>
        </p:xfrm>
        <a:graphic>
          <a:graphicData uri="http://schemas.openxmlformats.org/drawingml/2006/table">
            <a:tbl>
              <a:tblPr/>
              <a:tblGrid>
                <a:gridCol w="2076125">
                  <a:extLst>
                    <a:ext uri="{9D8B030D-6E8A-4147-A177-3AD203B41FA5}">
                      <a16:colId xmlns:a16="http://schemas.microsoft.com/office/drawing/2014/main" val="1776258595"/>
                    </a:ext>
                  </a:extLst>
                </a:gridCol>
                <a:gridCol w="2076125">
                  <a:extLst>
                    <a:ext uri="{9D8B030D-6E8A-4147-A177-3AD203B41FA5}">
                      <a16:colId xmlns:a16="http://schemas.microsoft.com/office/drawing/2014/main" val="1967322660"/>
                    </a:ext>
                  </a:extLst>
                </a:gridCol>
              </a:tblGrid>
              <a:tr h="547874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Weather File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Phoenix Sky Harbor (PHX)AZ USA TMY3 WMO#=722745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62256"/>
                  </a:ext>
                </a:extLst>
              </a:tr>
              <a:tr h="21915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Latitude [deg]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33.4352 N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976273"/>
                  </a:ext>
                </a:extLst>
              </a:tr>
              <a:tr h="21915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Longitude [deg]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112.0101 W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360817"/>
                  </a:ext>
                </a:extLst>
              </a:tr>
              <a:tr h="219150"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Elevation [m]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809.00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46090"/>
                  </a:ext>
                </a:extLst>
              </a:tr>
              <a:tr h="21915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Time Zone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-7.0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452531"/>
                  </a:ext>
                </a:extLst>
              </a:tr>
              <a:tr h="21915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North Axis Angle [deg]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0.00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224663"/>
                  </a:ext>
                </a:extLst>
              </a:tr>
              <a:tr h="28721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Rotation for Appendix G [deg]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0.00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85359"/>
                  </a:ext>
                </a:extLst>
              </a:tr>
              <a:tr h="21915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Hours Simulated [hrs.]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8760.00</a:t>
                      </a:r>
                    </a:p>
                  </a:txBody>
                  <a:tcPr marL="30480" marR="30480" marT="30480" marB="304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0178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D499E2-3EA8-A6A8-AD8D-ABF8E00B89A1}"/>
              </a:ext>
            </a:extLst>
          </p:cNvPr>
          <p:cNvGraphicFramePr>
            <a:graphicFrameLocks/>
          </p:cNvGraphicFramePr>
          <p:nvPr/>
        </p:nvGraphicFramePr>
        <p:xfrm>
          <a:off x="6401710" y="3763334"/>
          <a:ext cx="2678985" cy="1098749"/>
        </p:xfrm>
        <a:graphic>
          <a:graphicData uri="http://schemas.openxmlformats.org/drawingml/2006/table">
            <a:tbl>
              <a:tblPr firstRow="1" bandRow="1">
                <a:tableStyleId>{E3D8EC1D-DF8E-482B-8D5F-E218963105A4}</a:tableStyleId>
              </a:tblPr>
              <a:tblGrid>
                <a:gridCol w="1277507">
                  <a:extLst>
                    <a:ext uri="{9D8B030D-6E8A-4147-A177-3AD203B41FA5}">
                      <a16:colId xmlns:a16="http://schemas.microsoft.com/office/drawing/2014/main" val="4206629343"/>
                    </a:ext>
                  </a:extLst>
                </a:gridCol>
                <a:gridCol w="1401478">
                  <a:extLst>
                    <a:ext uri="{9D8B030D-6E8A-4147-A177-3AD203B41FA5}">
                      <a16:colId xmlns:a16="http://schemas.microsoft.com/office/drawing/2014/main" val="3158468541"/>
                    </a:ext>
                  </a:extLst>
                </a:gridCol>
              </a:tblGrid>
              <a:tr h="23651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Total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32604"/>
                  </a:ext>
                </a:extLst>
              </a:tr>
              <a:tr h="236513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Gross Wall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1977.67 [m2]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596828"/>
                  </a:ext>
                </a:extLst>
              </a:tr>
              <a:tr h="2453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Window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593.29 [m2]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196765"/>
                  </a:ext>
                </a:extLst>
              </a:tr>
              <a:tr h="346885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Gross Window to Wall ratio [%]	</a:t>
                      </a: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12535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F1BBEF-A050-14A0-9C49-5E34E6E2FD6C}"/>
              </a:ext>
            </a:extLst>
          </p:cNvPr>
          <p:cNvGraphicFramePr>
            <a:graphicFrameLocks noGrp="1"/>
          </p:cNvGraphicFramePr>
          <p:nvPr/>
        </p:nvGraphicFramePr>
        <p:xfrm>
          <a:off x="3441945" y="3768630"/>
          <a:ext cx="2891246" cy="1093452"/>
        </p:xfrm>
        <a:graphic>
          <a:graphicData uri="http://schemas.openxmlformats.org/drawingml/2006/table">
            <a:tbl>
              <a:tblPr firstRow="1" bandRow="1">
                <a:tableStyleId>{E3D8EC1D-DF8E-482B-8D5F-E218963105A4}</a:tableStyleId>
              </a:tblPr>
              <a:tblGrid>
                <a:gridCol w="1445623">
                  <a:extLst>
                    <a:ext uri="{9D8B030D-6E8A-4147-A177-3AD203B41FA5}">
                      <a16:colId xmlns:a16="http://schemas.microsoft.com/office/drawing/2014/main" val="4274665462"/>
                    </a:ext>
                  </a:extLst>
                </a:gridCol>
                <a:gridCol w="1445623">
                  <a:extLst>
                    <a:ext uri="{9D8B030D-6E8A-4147-A177-3AD203B41FA5}">
                      <a16:colId xmlns:a16="http://schemas.microsoft.com/office/drawing/2014/main" val="3974551634"/>
                    </a:ext>
                  </a:extLst>
                </a:gridCol>
              </a:tblGrid>
              <a:tr h="27336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83113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r>
                        <a:rPr lang="en-US" sz="1000" dirty="0"/>
                        <a:t>Gross Roof Area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1660.71 [m2]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420497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r>
                        <a:rPr lang="en-US" sz="1000" dirty="0"/>
                        <a:t>Sky light Area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 [m2]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562817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r>
                        <a:rPr lang="en-US" sz="1000" dirty="0"/>
                        <a:t>Sky light – Roof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223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431D27B-049B-2905-2F0C-65491EA2E431}"/>
              </a:ext>
            </a:extLst>
          </p:cNvPr>
          <p:cNvSpPr txBox="1"/>
          <p:nvPr/>
        </p:nvSpPr>
        <p:spPr>
          <a:xfrm>
            <a:off x="3441945" y="4845344"/>
            <a:ext cx="32893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Table. 1 (a): Window-Wall 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A7B79A-4A51-9CF9-DCAB-EA7E8AA8A347}"/>
              </a:ext>
            </a:extLst>
          </p:cNvPr>
          <p:cNvSpPr txBox="1"/>
          <p:nvPr/>
        </p:nvSpPr>
        <p:spPr>
          <a:xfrm>
            <a:off x="6401710" y="4845344"/>
            <a:ext cx="33289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Table. 1 (b): Sky light - Roof Ratio</a:t>
            </a:r>
          </a:p>
        </p:txBody>
      </p:sp>
      <p:sp>
        <p:nvSpPr>
          <p:cNvPr id="12" name="Google Shape;4843;p148">
            <a:extLst>
              <a:ext uri="{FF2B5EF4-FFF2-40B4-BE49-F238E27FC236}">
                <a16:creationId xmlns:a16="http://schemas.microsoft.com/office/drawing/2014/main" id="{7A49E66B-8970-55E4-2109-6E33F37EFD12}"/>
              </a:ext>
            </a:extLst>
          </p:cNvPr>
          <p:cNvSpPr txBox="1">
            <a:spLocks/>
          </p:cNvSpPr>
          <p:nvPr/>
        </p:nvSpPr>
        <p:spPr>
          <a:xfrm>
            <a:off x="160457" y="4097543"/>
            <a:ext cx="32129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US" sz="2000" dirty="0"/>
              <a:t>Building Envelope details: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9E462-659A-20A4-B29C-83C0B3FADFED}"/>
              </a:ext>
            </a:extLst>
          </p:cNvPr>
          <p:cNvSpPr txBox="1"/>
          <p:nvPr/>
        </p:nvSpPr>
        <p:spPr>
          <a:xfrm>
            <a:off x="160457" y="385352"/>
            <a:ext cx="415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(“Prototype Building Models | Building Energy Codes Program”)</a:t>
            </a:r>
          </a:p>
        </p:txBody>
      </p:sp>
    </p:spTree>
    <p:extLst>
      <p:ext uri="{BB962C8B-B14F-4D97-AF65-F5344CB8AC3E}">
        <p14:creationId xmlns:p14="http://schemas.microsoft.com/office/powerpoint/2010/main" val="404457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" name="Google Shape;4843;p148"/>
          <p:cNvSpPr txBox="1">
            <a:spLocks noGrp="1"/>
          </p:cNvSpPr>
          <p:nvPr>
            <p:ph type="title"/>
          </p:nvPr>
        </p:nvSpPr>
        <p:spPr>
          <a:xfrm>
            <a:off x="0" y="666"/>
            <a:ext cx="59050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 sz="1800" dirty="0" err="1"/>
              <a:t>ElectroChromic</a:t>
            </a:r>
            <a:r>
              <a:rPr lang="en-US" sz="1800" dirty="0"/>
              <a:t> Windows Construction and Modeling</a:t>
            </a:r>
            <a:endParaRPr sz="18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B6165C-23BA-A0AC-8902-E1A689473EF8}"/>
              </a:ext>
            </a:extLst>
          </p:cNvPr>
          <p:cNvGrpSpPr/>
          <p:nvPr/>
        </p:nvGrpSpPr>
        <p:grpSpPr>
          <a:xfrm>
            <a:off x="131632" y="1179631"/>
            <a:ext cx="4757817" cy="3524105"/>
            <a:chOff x="670794" y="648467"/>
            <a:chExt cx="5611771" cy="44950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6305C8-40AD-1A6A-8B33-B2447A4559AF}"/>
                </a:ext>
              </a:extLst>
            </p:cNvPr>
            <p:cNvSpPr txBox="1"/>
            <p:nvPr/>
          </p:nvSpPr>
          <p:spPr>
            <a:xfrm>
              <a:off x="670794" y="3812943"/>
              <a:ext cx="1515636" cy="1330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u="sng" dirty="0"/>
                <a:t>Tint state 1</a:t>
              </a:r>
              <a:endParaRPr lang="en-US" sz="1100" dirty="0"/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VT = 62.1%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SHGC = 0.443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U-factor = 0.289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[BTU/hr-ft2-F]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9481C1-83FA-B339-64A9-1A1DC1E4488C}"/>
                </a:ext>
              </a:extLst>
            </p:cNvPr>
            <p:cNvSpPr txBox="1"/>
            <p:nvPr/>
          </p:nvSpPr>
          <p:spPr>
            <a:xfrm>
              <a:off x="1633810" y="3797099"/>
              <a:ext cx="2081928" cy="1330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u="sng" dirty="0"/>
                <a:t>Tint state 2</a:t>
              </a:r>
              <a:endParaRPr lang="en-US" sz="1100" dirty="0"/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VT = 41.3%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SHGC = 0.28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U-factor = 0.289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[BTU/hr-ft2-F]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0DBFE5-0193-40FA-AE1F-49FDAD345B13}"/>
                </a:ext>
              </a:extLst>
            </p:cNvPr>
            <p:cNvSpPr txBox="1"/>
            <p:nvPr/>
          </p:nvSpPr>
          <p:spPr>
            <a:xfrm>
              <a:off x="2861437" y="3812943"/>
              <a:ext cx="2081928" cy="1330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u="sng" dirty="0"/>
                <a:t>Tint state 3</a:t>
              </a:r>
              <a:endParaRPr lang="en-US" sz="1100" dirty="0"/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VT = 5.6%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SHGC = 0.104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U-factor = 0.289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[BTU/hr-ft2-F]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6C76D02-52BF-502E-03DD-8FD06BE24E7D}"/>
                </a:ext>
              </a:extLst>
            </p:cNvPr>
            <p:cNvGrpSpPr/>
            <p:nvPr/>
          </p:nvGrpSpPr>
          <p:grpSpPr>
            <a:xfrm>
              <a:off x="1462855" y="648467"/>
              <a:ext cx="3475874" cy="3181283"/>
              <a:chOff x="2416146" y="732039"/>
              <a:chExt cx="4099805" cy="3417409"/>
            </a:xfrm>
          </p:grpSpPr>
          <p:pic>
            <p:nvPicPr>
              <p:cNvPr id="5" name="Picture 4" descr="A room with a large window with a city view&#10;&#10;Description automatically generated">
                <a:extLst>
                  <a:ext uri="{FF2B5EF4-FFF2-40B4-BE49-F238E27FC236}">
                    <a16:creationId xmlns:a16="http://schemas.microsoft.com/office/drawing/2014/main" id="{3A34ADD8-DA6E-55D9-44AD-B29594B457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672" t="9590" r="4518" b="14340"/>
              <a:stretch/>
            </p:blipFill>
            <p:spPr>
              <a:xfrm>
                <a:off x="2479044" y="732039"/>
                <a:ext cx="4036907" cy="241390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cxnSp>
            <p:nvCxnSpPr>
              <p:cNvPr id="7" name="Connector: Elbow 6">
                <a:extLst>
                  <a:ext uri="{FF2B5EF4-FFF2-40B4-BE49-F238E27FC236}">
                    <a16:creationId xmlns:a16="http://schemas.microsoft.com/office/drawing/2014/main" id="{FD7C0316-D15E-AFAB-15BE-FAA9380EEC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67729" y="3294361"/>
                <a:ext cx="1003504" cy="70667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31F86B54-2772-D360-E979-921E34C8151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22923" y="3489607"/>
                <a:ext cx="1003503" cy="31617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9C310BE4-595D-E626-724D-B50801FAAF45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rot="16200000" flipH="1">
                <a:off x="4585618" y="3423413"/>
                <a:ext cx="985448" cy="43051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A152B2-26C1-EDC4-86D6-EED307A157B0}"/>
                </a:ext>
              </a:extLst>
            </p:cNvPr>
            <p:cNvSpPr txBox="1"/>
            <p:nvPr/>
          </p:nvSpPr>
          <p:spPr>
            <a:xfrm>
              <a:off x="4200637" y="3812145"/>
              <a:ext cx="2081928" cy="1330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u="sng" dirty="0"/>
                <a:t>Tint state 4</a:t>
              </a:r>
              <a:endParaRPr lang="en-US" sz="1100" dirty="0"/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VT = 1.1%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SHGC = 0.087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U-factor = 0.289</a:t>
              </a:r>
            </a:p>
            <a:p>
              <a:pPr algn="ctr">
                <a:lnSpc>
                  <a:spcPct val="150000"/>
                </a:lnSpc>
              </a:pPr>
              <a:r>
                <a:rPr lang="en-US" sz="1100" dirty="0"/>
                <a:t>[BTU/hr-ft2-F]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20DBAA-5458-068C-DC01-1B27640F8F64}"/>
              </a:ext>
            </a:extLst>
          </p:cNvPr>
          <p:cNvSpPr txBox="1"/>
          <p:nvPr/>
        </p:nvSpPr>
        <p:spPr>
          <a:xfrm>
            <a:off x="1546888" y="255965"/>
            <a:ext cx="462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191919"/>
                </a:highlight>
                <a:uLnTx/>
                <a:uFillTx/>
                <a:latin typeface="Arial"/>
                <a:cs typeface="Arial"/>
                <a:sym typeface="Arial"/>
              </a:rPr>
              <a:t>Tint settings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191919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967228-8CBB-9DE6-7294-89DCF98B602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6280" y="3065387"/>
            <a:ext cx="719208" cy="4854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26AB0C-BE18-79AA-9FC8-31EFA40B253A}"/>
              </a:ext>
            </a:extLst>
          </p:cNvPr>
          <p:cNvGrpSpPr/>
          <p:nvPr/>
        </p:nvGrpSpPr>
        <p:grpSpPr>
          <a:xfrm>
            <a:off x="3945910" y="872447"/>
            <a:ext cx="6848456" cy="2672215"/>
            <a:chOff x="4162157" y="219607"/>
            <a:chExt cx="6848456" cy="263365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4D74AEF-6B6D-542F-CCD2-4EC5C94B5372}"/>
                </a:ext>
              </a:extLst>
            </p:cNvPr>
            <p:cNvGrpSpPr/>
            <p:nvPr/>
          </p:nvGrpSpPr>
          <p:grpSpPr>
            <a:xfrm>
              <a:off x="6047876" y="219607"/>
              <a:ext cx="2777848" cy="2404018"/>
              <a:chOff x="4733925" y="681037"/>
              <a:chExt cx="3933825" cy="3324225"/>
            </a:xfrm>
          </p:grpSpPr>
          <p:pic>
            <p:nvPicPr>
              <p:cNvPr id="42" name="Picture 41" descr="Diagram of a glass window&#10;&#10;Description automatically generated">
                <a:extLst>
                  <a:ext uri="{FF2B5EF4-FFF2-40B4-BE49-F238E27FC236}">
                    <a16:creationId xmlns:a16="http://schemas.microsoft.com/office/drawing/2014/main" id="{C0F67C02-7D0A-6941-533A-643FA2591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3550" y="681037"/>
                <a:ext cx="3124200" cy="3324225"/>
              </a:xfrm>
              <a:prstGeom prst="rect">
                <a:avLst/>
              </a:prstGeom>
            </p:spPr>
          </p:pic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558A8DE-681B-B55B-C69C-3CBBA59510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3976" y="995032"/>
                <a:ext cx="13525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051C8D80-79E8-F3B2-D4EE-62892948B6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3976" y="995032"/>
                <a:ext cx="2600324" cy="3670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D5DED97-B2B8-1A48-441F-06FE04B652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3450" y="847725"/>
                <a:ext cx="295275" cy="314322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9C32E3E-3138-1006-A11F-8FCA607E13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3976" y="1557007"/>
                <a:ext cx="16097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D8F25D1-661E-99D3-3BA8-5CEF8AB6DE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38725" y="1595226"/>
                <a:ext cx="2438400" cy="3670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9654F8C-0620-39FE-A991-27B2A1422F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33926" y="1408441"/>
                <a:ext cx="295275" cy="314322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9CF2FF2-45B2-F70F-172A-9D32DC8AF3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8725" y="2276591"/>
                <a:ext cx="23812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E5B075F-12C4-DF51-162B-1F420343B5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33925" y="2109909"/>
                <a:ext cx="295275" cy="314322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3506A5E-8024-C4D3-98F4-D20B7D5B72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3976" y="2886192"/>
                <a:ext cx="22383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DD6D159-1938-0DB8-9CF7-D7C7E56DBE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43450" y="2738552"/>
                <a:ext cx="295275" cy="314322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801969-0FFD-C96D-84EA-C6B2A72A942C}"/>
                </a:ext>
              </a:extLst>
            </p:cNvPr>
            <p:cNvSpPr txBox="1">
              <a:spLocks/>
            </p:cNvSpPr>
            <p:nvPr/>
          </p:nvSpPr>
          <p:spPr>
            <a:xfrm>
              <a:off x="6619588" y="2640928"/>
              <a:ext cx="4391025" cy="212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Fig.2: Cross-Sectional view of an EC Glass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DE22A3-5401-0E92-C8DA-80468CF9F7B9}"/>
                </a:ext>
              </a:extLst>
            </p:cNvPr>
            <p:cNvSpPr txBox="1"/>
            <p:nvPr/>
          </p:nvSpPr>
          <p:spPr>
            <a:xfrm>
              <a:off x="4162158" y="317391"/>
              <a:ext cx="21345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Transparent conductor: 1 mm (each side)</a:t>
              </a:r>
            </a:p>
            <a:p>
              <a:endParaRPr lang="en-IN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51FFB6-E55A-EDA4-BBF0-9393C51C0B2D}"/>
                </a:ext>
              </a:extLst>
            </p:cNvPr>
            <p:cNvSpPr txBox="1"/>
            <p:nvPr/>
          </p:nvSpPr>
          <p:spPr>
            <a:xfrm>
              <a:off x="4162157" y="752950"/>
              <a:ext cx="1929263" cy="394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Active Electrochromic layer: 1 mm(each side)</a:t>
              </a:r>
              <a:endParaRPr lang="en-IN" sz="1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E28144-BBA6-2DCB-6161-A6DAB0FB116D}"/>
                </a:ext>
              </a:extLst>
            </p:cNvPr>
            <p:cNvSpPr txBox="1"/>
            <p:nvPr/>
          </p:nvSpPr>
          <p:spPr>
            <a:xfrm>
              <a:off x="5139241" y="1234031"/>
              <a:ext cx="1157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 Lithium ions</a:t>
              </a:r>
              <a:endParaRPr lang="en-IN" sz="1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9633A5-89F3-CDF5-EF1B-77A1773D0A69}"/>
                </a:ext>
              </a:extLst>
            </p:cNvPr>
            <p:cNvSpPr txBox="1"/>
            <p:nvPr/>
          </p:nvSpPr>
          <p:spPr>
            <a:xfrm>
              <a:off x="4393986" y="1698109"/>
              <a:ext cx="17917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Passive counter Electrode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2BD5709-36E7-FD36-676D-2A345D3AD4C2}"/>
              </a:ext>
            </a:extLst>
          </p:cNvPr>
          <p:cNvSpPr txBox="1">
            <a:spLocks/>
          </p:cNvSpPr>
          <p:nvPr/>
        </p:nvSpPr>
        <p:spPr>
          <a:xfrm>
            <a:off x="6072679" y="307496"/>
            <a:ext cx="45523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r>
              <a:rPr lang="en-US" sz="1200" b="1" dirty="0">
                <a:solidFill>
                  <a:srgbClr val="FFFFFF"/>
                </a:solidFill>
                <a:highlight>
                  <a:srgbClr val="191919"/>
                </a:highlight>
              </a:rPr>
              <a:t>Construction &amp; Details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191919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58FBB-B570-169A-163C-CA7831DAD387}"/>
              </a:ext>
            </a:extLst>
          </p:cNvPr>
          <p:cNvSpPr txBox="1"/>
          <p:nvPr/>
        </p:nvSpPr>
        <p:spPr>
          <a:xfrm>
            <a:off x="313209" y="741642"/>
            <a:ext cx="57111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Reference: Tint Settings, Pg.3, Dutta (2018)</a:t>
            </a:r>
          </a:p>
        </p:txBody>
      </p:sp>
    </p:spTree>
    <p:extLst>
      <p:ext uri="{BB962C8B-B14F-4D97-AF65-F5344CB8AC3E}">
        <p14:creationId xmlns:p14="http://schemas.microsoft.com/office/powerpoint/2010/main" val="240637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" name="Google Shape;4843;p148"/>
          <p:cNvSpPr txBox="1">
            <a:spLocks noGrp="1"/>
          </p:cNvSpPr>
          <p:nvPr>
            <p:ph type="title"/>
          </p:nvPr>
        </p:nvSpPr>
        <p:spPr>
          <a:xfrm>
            <a:off x="263962" y="213725"/>
            <a:ext cx="67870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 dirty="0"/>
              <a:t>Dynamic modeling of Electrochromic Windows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1F6EE-FF25-3FE7-136B-39D9E40E1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471" y="1156123"/>
            <a:ext cx="4480970" cy="166650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OpenStudio</a:t>
            </a:r>
            <a:r>
              <a:rPr lang="en-US" dirty="0"/>
              <a:t> &amp; </a:t>
            </a:r>
            <a:r>
              <a:rPr lang="en-US" dirty="0" err="1"/>
              <a:t>EnergyPlus</a:t>
            </a:r>
            <a:r>
              <a:rPr lang="en-US" dirty="0"/>
              <a:t> (E</a:t>
            </a:r>
            <a:r>
              <a:rPr lang="en-US" i="1" dirty="0"/>
              <a:t>+</a:t>
            </a:r>
            <a:r>
              <a:rPr lang="en-US" dirty="0"/>
              <a:t>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B355A7-BC15-68C2-AE40-12DD8B2F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21" y="1546006"/>
            <a:ext cx="5085277" cy="2553234"/>
          </a:xfrm>
          <a:prstGeom prst="rect">
            <a:avLst/>
          </a:prstGeom>
          <a:ln w="38100" cap="sq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F2084-4881-98AE-5674-58DB875F29A7}"/>
              </a:ext>
            </a:extLst>
          </p:cNvPr>
          <p:cNvSpPr txBox="1"/>
          <p:nvPr/>
        </p:nvSpPr>
        <p:spPr>
          <a:xfrm>
            <a:off x="480734" y="4335234"/>
            <a:ext cx="4392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Fig.4: “Shading Control type” settings in </a:t>
            </a:r>
            <a:r>
              <a:rPr lang="en-US" dirty="0" err="1"/>
              <a:t>OpenStudio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E42FD782-807F-B898-1F7D-DFDBD2E55C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2542771"/>
                  </p:ext>
                </p:extLst>
              </p:nvPr>
            </p:nvGraphicFramePr>
            <p:xfrm>
              <a:off x="6413909" y="1273858"/>
              <a:ext cx="2286000" cy="1285875"/>
            </p:xfrm>
            <a:graphic>
              <a:graphicData uri="http://schemas.microsoft.com/office/powerpoint/2016/slidezoom">
                <pslz:sldZm>
                  <pslz:sldZmObj sldId="430" cId="2031062253">
                    <pslz:zmPr id="{60ECE850-01BF-4CF9-AB4C-DD8C8C67443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42FD782-807F-B898-1F7D-DFDBD2E55C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3909" y="1273858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1297EF56-B37F-317F-0333-3106D5FD07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6340373"/>
                  </p:ext>
                </p:extLst>
              </p:nvPr>
            </p:nvGraphicFramePr>
            <p:xfrm>
              <a:off x="6477000" y="2949616"/>
              <a:ext cx="2286000" cy="1285875"/>
            </p:xfrm>
            <a:graphic>
              <a:graphicData uri="http://schemas.microsoft.com/office/powerpoint/2016/slidezoom">
                <pslz:sldZm>
                  <pslz:sldZmObj sldId="431" cId="2349066768">
                    <pslz:zmPr id="{C50F75B9-3E58-4D9F-838C-D4823BF8A782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297EF56-B37F-317F-0333-3106D5FD07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7000" y="2949616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0F7D84-1A72-A103-480E-C85462660DA5}"/>
              </a:ext>
            </a:extLst>
          </p:cNvPr>
          <p:cNvSpPr/>
          <p:nvPr/>
        </p:nvSpPr>
        <p:spPr>
          <a:xfrm>
            <a:off x="5463540" y="1546006"/>
            <a:ext cx="873758" cy="907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1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9E948C2-34EE-29F9-FB5A-24037277E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891539"/>
            <a:ext cx="2872740" cy="31076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037725-72FE-F5CA-20F5-7C3017A22CF4}"/>
              </a:ext>
            </a:extLst>
          </p:cNvPr>
          <p:cNvSpPr txBox="1"/>
          <p:nvPr/>
        </p:nvSpPr>
        <p:spPr>
          <a:xfrm>
            <a:off x="57150" y="4168139"/>
            <a:ext cx="380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Fig.5: “Shading Control Type” in </a:t>
            </a:r>
            <a:r>
              <a:rPr lang="en-US" dirty="0" err="1"/>
              <a:t>OpenStudio</a:t>
            </a:r>
            <a:r>
              <a:rPr lang="en-US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380FD4-9AC6-FD43-819C-7908C15C9E28}"/>
              </a:ext>
            </a:extLst>
          </p:cNvPr>
          <p:cNvSpPr txBox="1"/>
          <p:nvPr/>
        </p:nvSpPr>
        <p:spPr>
          <a:xfrm>
            <a:off x="3970020" y="891539"/>
            <a:ext cx="44119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Shading control type allows the user to choose from available control strategies to activate the “shading”.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our study we chose, “</a:t>
            </a:r>
            <a:r>
              <a:rPr lang="en-US" dirty="0" err="1"/>
              <a:t>MeetDaylightIlluminanceSetpoint</a:t>
            </a:r>
            <a:r>
              <a:rPr lang="en-US" dirty="0"/>
              <a:t>” control that activates the </a:t>
            </a:r>
            <a:r>
              <a:rPr lang="en-US" dirty="0" err="1"/>
              <a:t>Elcectrochomic</a:t>
            </a:r>
            <a:r>
              <a:rPr lang="en-US" dirty="0"/>
              <a:t> Window when a threshold Incident Solar radiation value is met.</a:t>
            </a:r>
          </a:p>
          <a:p>
            <a:r>
              <a:rPr lang="en-US" dirty="0"/>
              <a:t>  </a:t>
            </a:r>
          </a:p>
        </p:txBody>
      </p:sp>
      <p:sp>
        <p:nvSpPr>
          <p:cNvPr id="19" name="Google Shape;4843;p148">
            <a:extLst>
              <a:ext uri="{FF2B5EF4-FFF2-40B4-BE49-F238E27FC236}">
                <a16:creationId xmlns:a16="http://schemas.microsoft.com/office/drawing/2014/main" id="{080328E1-7078-5281-BAF9-183899751B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962" y="213725"/>
            <a:ext cx="67870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 dirty="0"/>
              <a:t>Control Settings in </a:t>
            </a:r>
            <a:r>
              <a:rPr lang="en-US" dirty="0" err="1"/>
              <a:t>OpenStudio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06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843;p148">
            <a:extLst>
              <a:ext uri="{FF2B5EF4-FFF2-40B4-BE49-F238E27FC236}">
                <a16:creationId xmlns:a16="http://schemas.microsoft.com/office/drawing/2014/main" id="{307CA855-C749-5EAF-0BF3-163C2C2C3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762" y="328025"/>
            <a:ext cx="67870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 dirty="0"/>
              <a:t>Transition Control in </a:t>
            </a:r>
            <a:r>
              <a:rPr lang="en-US" dirty="0" err="1"/>
              <a:t>OpenStudio</a:t>
            </a:r>
            <a:endParaRPr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A4BE7A3-8229-0D83-C19D-1DFD3B2D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900725"/>
            <a:ext cx="3116580" cy="25235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FF197F-3AEF-5942-C973-30537F1A0592}"/>
              </a:ext>
            </a:extLst>
          </p:cNvPr>
          <p:cNvSpPr txBox="1"/>
          <p:nvPr/>
        </p:nvSpPr>
        <p:spPr>
          <a:xfrm>
            <a:off x="4572000" y="3492702"/>
            <a:ext cx="37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Fig.6: Transition point setting in </a:t>
            </a:r>
            <a:r>
              <a:rPr lang="en-US" dirty="0" err="1"/>
              <a:t>OpenStudio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1A204-04ED-50EE-4204-837C862F6C84}"/>
              </a:ext>
            </a:extLst>
          </p:cNvPr>
          <p:cNvSpPr txBox="1"/>
          <p:nvPr/>
        </p:nvSpPr>
        <p:spPr>
          <a:xfrm>
            <a:off x="187762" y="969156"/>
            <a:ext cx="4659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from :</a:t>
            </a:r>
          </a:p>
          <a:p>
            <a:r>
              <a:rPr lang="en-US" dirty="0"/>
              <a:t>[for a set value of Incident Solar Radiation (W/m</a:t>
            </a:r>
            <a:r>
              <a:rPr lang="en-US" baseline="30000" dirty="0"/>
              <a:t>2</a:t>
            </a:r>
            <a:r>
              <a:rPr lang="en-US" dirty="0"/>
              <a:t>)]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B9FD026-ABC6-329A-3FF0-18C2667CC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279255"/>
              </p:ext>
            </p:extLst>
          </p:nvPr>
        </p:nvGraphicFramePr>
        <p:xfrm>
          <a:off x="560070" y="2571750"/>
          <a:ext cx="3371850" cy="1483360"/>
        </p:xfrm>
        <a:graphic>
          <a:graphicData uri="http://schemas.openxmlformats.org/drawingml/2006/table">
            <a:tbl>
              <a:tblPr firstRow="1" bandRow="1">
                <a:tableStyleId>{E3D8EC1D-DF8E-482B-8D5F-E218963105A4}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1008020217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127772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Clear – State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08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 1 – State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 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5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 2 – State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 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4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 3 – State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275 W/m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89356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0AA3AF0-1687-9B5F-0B0F-58061DBB70B9}"/>
              </a:ext>
            </a:extLst>
          </p:cNvPr>
          <p:cNvSpPr txBox="1"/>
          <p:nvPr/>
        </p:nvSpPr>
        <p:spPr>
          <a:xfrm>
            <a:off x="560070" y="4190986"/>
            <a:ext cx="364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Table.3: Transition State Point details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215C64-55BC-E749-C3B4-7316E2884BF8}"/>
              </a:ext>
            </a:extLst>
          </p:cNvPr>
          <p:cNvSpPr txBox="1"/>
          <p:nvPr/>
        </p:nvSpPr>
        <p:spPr>
          <a:xfrm>
            <a:off x="560070" y="1653540"/>
            <a:ext cx="3371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Surface Control Type: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“Sequential”</a:t>
            </a:r>
          </a:p>
        </p:txBody>
      </p:sp>
    </p:spTree>
    <p:extLst>
      <p:ext uri="{BB962C8B-B14F-4D97-AF65-F5344CB8AC3E}">
        <p14:creationId xmlns:p14="http://schemas.microsoft.com/office/powerpoint/2010/main" val="234906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" name="Google Shape;4823;p147"/>
          <p:cNvSpPr txBox="1">
            <a:spLocks noGrp="1"/>
          </p:cNvSpPr>
          <p:nvPr>
            <p:ph type="title"/>
          </p:nvPr>
        </p:nvSpPr>
        <p:spPr>
          <a:xfrm>
            <a:off x="148403" y="131488"/>
            <a:ext cx="52157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" dirty="0"/>
              <a:t>Energy Usage of the building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255345C-81D0-352A-8F79-F834E63A6F8F}"/>
              </a:ext>
            </a:extLst>
          </p:cNvPr>
          <p:cNvGraphicFramePr>
            <a:graphicFrameLocks/>
          </p:cNvGraphicFramePr>
          <p:nvPr/>
        </p:nvGraphicFramePr>
        <p:xfrm>
          <a:off x="2856059" y="670465"/>
          <a:ext cx="3431881" cy="2653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D4A286C-9ABC-441E-8AB0-A6CD5381758D}"/>
              </a:ext>
            </a:extLst>
          </p:cNvPr>
          <p:cNvGraphicFramePr>
            <a:graphicFrameLocks/>
          </p:cNvGraphicFramePr>
          <p:nvPr/>
        </p:nvGraphicFramePr>
        <p:xfrm>
          <a:off x="5712119" y="692499"/>
          <a:ext cx="3431881" cy="2631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4CFBB8-55A1-1B3B-825C-76E5CEEE0F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9729873"/>
              </p:ext>
            </p:extLst>
          </p:nvPr>
        </p:nvGraphicFramePr>
        <p:xfrm>
          <a:off x="133998" y="3343207"/>
          <a:ext cx="8850514" cy="1460038"/>
        </p:xfrm>
        <a:graphic>
          <a:graphicData uri="http://schemas.openxmlformats.org/drawingml/2006/table">
            <a:tbl>
              <a:tblPr firstRow="1" bandRow="1">
                <a:tableStyleId>{E3D8EC1D-DF8E-482B-8D5F-E218963105A4}</a:tableStyleId>
              </a:tblPr>
              <a:tblGrid>
                <a:gridCol w="3204625">
                  <a:extLst>
                    <a:ext uri="{9D8B030D-6E8A-4147-A177-3AD203B41FA5}">
                      <a16:colId xmlns:a16="http://schemas.microsoft.com/office/drawing/2014/main" val="600037428"/>
                    </a:ext>
                  </a:extLst>
                </a:gridCol>
                <a:gridCol w="2677647">
                  <a:extLst>
                    <a:ext uri="{9D8B030D-6E8A-4147-A177-3AD203B41FA5}">
                      <a16:colId xmlns:a16="http://schemas.microsoft.com/office/drawing/2014/main" val="983625"/>
                    </a:ext>
                  </a:extLst>
                </a:gridCol>
                <a:gridCol w="2968242">
                  <a:extLst>
                    <a:ext uri="{9D8B030D-6E8A-4147-A177-3AD203B41FA5}">
                      <a16:colId xmlns:a16="http://schemas.microsoft.com/office/drawing/2014/main" val="37042984"/>
                    </a:ext>
                  </a:extLst>
                </a:gridCol>
              </a:tblGrid>
              <a:tr h="452028">
                <a:tc>
                  <a:txBody>
                    <a:bodyPr/>
                    <a:lstStyle/>
                    <a:p>
                      <a:r>
                        <a:rPr lang="en-US" b="1" dirty="0"/>
                        <a:t>Annual Natural Gas usage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97.41 GJ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120.50 GJ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54245"/>
                  </a:ext>
                </a:extLst>
              </a:tr>
              <a:tr h="467502">
                <a:tc>
                  <a:txBody>
                    <a:bodyPr/>
                    <a:lstStyle/>
                    <a:p>
                      <a:r>
                        <a:rPr lang="en-US" b="1" dirty="0"/>
                        <a:t>Electrical Energy Usage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1544.41 GJ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1344.36 GJ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04866"/>
                  </a:ext>
                </a:extLst>
              </a:tr>
              <a:tr h="540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Total Annual Energy Usage (A + 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1641.82 GJ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1464.86 GJ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9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23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" name="Google Shape;4823;p147"/>
          <p:cNvSpPr txBox="1"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38774" y="314641"/>
            <a:ext cx="39528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" dirty="0"/>
              <a:t>Savings (ES, CS and Carbon savings)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pic>
        <p:nvPicPr>
          <p:cNvPr id="7" name="Picture 6" descr="A green city with windmills and people&#10;&#10;Description automatically generated">
            <a:extLst>
              <a:ext uri="{FF2B5EF4-FFF2-40B4-BE49-F238E27FC236}">
                <a16:creationId xmlns:a16="http://schemas.microsoft.com/office/drawing/2014/main" id="{B46FA4B3-7DB6-873A-2AD3-B89BC719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9672"/>
            <a:ext cx="3437467" cy="1245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FF540-CFE8-8FF8-38EE-D0CBA15AF0CA}"/>
              </a:ext>
            </a:extLst>
          </p:cNvPr>
          <p:cNvSpPr txBox="1"/>
          <p:nvPr/>
        </p:nvSpPr>
        <p:spPr>
          <a:xfrm>
            <a:off x="170194" y="1293161"/>
            <a:ext cx="83862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u="sng" dirty="0"/>
              <a:t>Annual Energy Savings (ES)</a:t>
            </a:r>
            <a:r>
              <a:rPr lang="en-US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Total Savings in Electric energy annually (ES) = </a:t>
            </a:r>
            <a:r>
              <a:rPr lang="en-US" sz="1300" dirty="0">
                <a:highlight>
                  <a:srgbClr val="00FF00"/>
                </a:highlight>
              </a:rPr>
              <a:t>49155.5556</a:t>
            </a:r>
            <a:r>
              <a:rPr lang="en-US" sz="1300" dirty="0"/>
              <a:t> kWh/ yr.</a:t>
            </a:r>
          </a:p>
          <a:p>
            <a:endParaRPr lang="en-US" sz="1300" dirty="0"/>
          </a:p>
          <a:p>
            <a:r>
              <a:rPr lang="en-US" sz="1300" u="sng" dirty="0"/>
              <a:t>Electricity unit price in Arizona (commercial)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Cost per kWh in Arizona = $0.116/kWh (</a:t>
            </a:r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Source: Table 5.6.A. Average Price of Electricity to Ultimate Customers by End-Use Sector</a:t>
            </a:r>
            <a:r>
              <a:rPr lang="en-US" sz="1300" dirty="0"/>
              <a:t>)</a:t>
            </a:r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u="sng" dirty="0"/>
              <a:t>Net Annual Cost Savings (CS)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CS = ES * Cost per kWh = (49155.5556 * $0.116/kWh) = $ 5,702.04/yr.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Increase in the Natural gas costs = $226.67/</a:t>
            </a:r>
            <a:r>
              <a:rPr lang="en-US" sz="1300" dirty="0" err="1"/>
              <a:t>yr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Net CS =  ($ 5,702 - $226.08) = $</a:t>
            </a:r>
            <a:r>
              <a:rPr lang="en-US" sz="1300" dirty="0">
                <a:highlight>
                  <a:srgbClr val="00FF00"/>
                </a:highlight>
              </a:rPr>
              <a:t>5,475 </a:t>
            </a:r>
            <a:r>
              <a:rPr lang="en-US" sz="1300" dirty="0"/>
              <a:t>/ </a:t>
            </a:r>
            <a:r>
              <a:rPr lang="en-US" sz="1300" dirty="0" err="1"/>
              <a:t>yr</a:t>
            </a:r>
            <a:endParaRPr lang="en-US" sz="1300" dirty="0"/>
          </a:p>
          <a:p>
            <a:endParaRPr lang="en-US" sz="1300" dirty="0"/>
          </a:p>
          <a:p>
            <a:r>
              <a:rPr lang="en-US" sz="1300" u="sng" dirty="0"/>
              <a:t>Reduction in Carbon dioxide Emissions:</a:t>
            </a:r>
          </a:p>
          <a:p>
            <a:r>
              <a:rPr lang="en-US" sz="1300" dirty="0"/>
              <a:t>Carbon Emission Savings = Usage Savings (ES)× 𝐸𝐹 where EF is the emission factor, or the amount of CO2 generated per kWh by Arizona powerplants (0.694 pounds per kWh)</a:t>
            </a:r>
          </a:p>
          <a:p>
            <a:endParaRPr lang="en-US" sz="1300" dirty="0"/>
          </a:p>
          <a:p>
            <a:r>
              <a:rPr lang="en-US" sz="1300" dirty="0"/>
              <a:t>Therefore, Carbon Emission Savings = (49155.5556 * 0.694) = </a:t>
            </a:r>
            <a:r>
              <a:rPr lang="en-US" sz="1300" dirty="0">
                <a:highlight>
                  <a:srgbClr val="00FF00"/>
                </a:highlight>
              </a:rPr>
              <a:t>34,113.95 </a:t>
            </a:r>
            <a:r>
              <a:rPr lang="en-US" sz="1300" dirty="0" err="1"/>
              <a:t>lb</a:t>
            </a:r>
            <a:r>
              <a:rPr lang="en-US" sz="1300" dirty="0"/>
              <a:t> /yr. </a:t>
            </a:r>
          </a:p>
        </p:txBody>
      </p:sp>
    </p:spTree>
    <p:extLst>
      <p:ext uri="{BB962C8B-B14F-4D97-AF65-F5344CB8AC3E}">
        <p14:creationId xmlns:p14="http://schemas.microsoft.com/office/powerpoint/2010/main" val="371427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843;p148">
            <a:extLst>
              <a:ext uri="{FF2B5EF4-FFF2-40B4-BE49-F238E27FC236}">
                <a16:creationId xmlns:a16="http://schemas.microsoft.com/office/drawing/2014/main" id="{307CA855-C749-5EAF-0BF3-163C2C2C3E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762" y="328025"/>
            <a:ext cx="67870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3200"/>
              <a:buNone/>
            </a:pPr>
            <a:r>
              <a:rPr lang="en-US" dirty="0"/>
              <a:t>References: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2EA2C-EDE8-4A70-E4A8-DF5E8DFEAF13}"/>
              </a:ext>
            </a:extLst>
          </p:cNvPr>
          <p:cNvSpPr txBox="1"/>
          <p:nvPr/>
        </p:nvSpPr>
        <p:spPr>
          <a:xfrm>
            <a:off x="426720" y="1212427"/>
            <a:ext cx="75861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“Prototype Building Models | Building Energy Codes Program.”, Office of &amp; Renewable energy, </a:t>
            </a:r>
            <a:r>
              <a:rPr lang="en-US" dirty="0">
                <a:hlinkClick r:id="rId2"/>
              </a:rPr>
              <a:t>http://www.energycodes.gov/prototype-building-models.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effectLst/>
                <a:latin typeface="+mn-lt"/>
              </a:rPr>
              <a:t>Dutta, Ranojoy. “Modeling an Electrochromic Window Using a Multi-Criteria Control Strategy.” </a:t>
            </a:r>
            <a:r>
              <a:rPr lang="en-US" i="1" dirty="0">
                <a:effectLst/>
                <a:latin typeface="+mn-lt"/>
              </a:rPr>
              <a:t>Publications.ibpsa.org</a:t>
            </a:r>
            <a:r>
              <a:rPr lang="en-US" dirty="0">
                <a:effectLst/>
                <a:latin typeface="+mn-lt"/>
              </a:rPr>
              <a:t>, ASHRAE/IBPSA-USA, 2018, publications.ibpsa.org/conference/paper/?id=simbuild2018_C022. Accessed 22 Nov. 2023.</a:t>
            </a:r>
          </a:p>
          <a:p>
            <a:pPr marL="342900" indent="-342900">
              <a:buFont typeface="Arial"/>
              <a:buAutoNum type="arabicPeriod"/>
            </a:pPr>
            <a:endParaRPr lang="en-US" dirty="0">
              <a:latin typeface="+mn-l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effectLst/>
                <a:latin typeface="+mn-lt"/>
              </a:rPr>
              <a:t>“Electric Power Monthly - U.S. Energy Information Administration.” </a:t>
            </a:r>
            <a:r>
              <a:rPr lang="en-US" i="1" dirty="0">
                <a:effectLst/>
                <a:latin typeface="+mn-lt"/>
              </a:rPr>
              <a:t>Eia.gov</a:t>
            </a:r>
            <a:r>
              <a:rPr lang="en-US" dirty="0">
                <a:effectLst/>
                <a:latin typeface="+mn-lt"/>
              </a:rPr>
              <a:t>, 2016, </a:t>
            </a:r>
            <a:r>
              <a:rPr lang="en-US" dirty="0">
                <a:effectLst/>
                <a:latin typeface="+mn-lt"/>
                <a:hlinkClick r:id="rId3"/>
              </a:rPr>
              <a:t>www.eia.gov/electricity/monthly/</a:t>
            </a:r>
            <a:r>
              <a:rPr lang="en-US" dirty="0">
                <a:effectLst/>
                <a:latin typeface="+mn-lt"/>
              </a:rPr>
              <a:t>.</a:t>
            </a:r>
          </a:p>
          <a:p>
            <a:pPr marL="342900" indent="-342900">
              <a:buFont typeface="Arial"/>
              <a:buAutoNum type="arabicPeriod"/>
            </a:pPr>
            <a:endParaRPr lang="en-US" dirty="0">
              <a:latin typeface="+mn-l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effectLst/>
                <a:latin typeface="+mn-lt"/>
              </a:rPr>
              <a:t>“EIA - State Electricity Profiles.” </a:t>
            </a:r>
            <a:r>
              <a:rPr lang="en-US" i="1" dirty="0">
                <a:latin typeface="+mn-lt"/>
              </a:rPr>
              <a:t>w</a:t>
            </a:r>
            <a:r>
              <a:rPr lang="en-US" i="1" dirty="0">
                <a:effectLst/>
                <a:latin typeface="+mn-lt"/>
              </a:rPr>
              <a:t>ww.eia.gov</a:t>
            </a:r>
            <a:r>
              <a:rPr lang="en-US" dirty="0">
                <a:effectLst/>
                <a:latin typeface="+mn-lt"/>
              </a:rPr>
              <a:t>, www.eia.gov/electricity/state/arizona/.</a:t>
            </a:r>
          </a:p>
          <a:p>
            <a:pPr marL="342900" indent="-342900">
              <a:buFont typeface="Arial"/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14650"/>
      </p:ext>
    </p:extLst>
  </p:cSld>
  <p:clrMapOvr>
    <a:masterClrMapping/>
  </p:clrMapOvr>
</p:sld>
</file>

<file path=ppt/theme/theme1.xml><?xml version="1.0" encoding="utf-8"?>
<a:theme xmlns:a="http://schemas.openxmlformats.org/drawingml/2006/main" name="2023 ASU Template Master (Official 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906</Words>
  <Application>Microsoft Office PowerPoint</Application>
  <PresentationFormat>On-screen Show (16:9)</PresentationFormat>
  <Paragraphs>148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Bahnschrift SemiBold SemiConden</vt:lpstr>
      <vt:lpstr>2023 ASU Template Master (Official from Enterprise Brand Strategy and Management)</vt:lpstr>
      <vt:lpstr>Smart Building Integration and Energy Optimization with Electrochromic Windows</vt:lpstr>
      <vt:lpstr>Modeling the building</vt:lpstr>
      <vt:lpstr>ElectroChromic Windows Construction and Modeling</vt:lpstr>
      <vt:lpstr>Dynamic modeling of Electrochromic Windows</vt:lpstr>
      <vt:lpstr>Control Settings in OpenStudio</vt:lpstr>
      <vt:lpstr>Transition Control in OpenStudio</vt:lpstr>
      <vt:lpstr>Energy Usage of the building  </vt:lpstr>
      <vt:lpstr>Savings (ES, CS and Carbon savings)  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Official 2023 ASU presentation template</dc:title>
  <cp:lastModifiedBy>Mallikarjun Vadi (Student)</cp:lastModifiedBy>
  <cp:revision>35</cp:revision>
  <dcterms:modified xsi:type="dcterms:W3CDTF">2023-11-22T22:53:47Z</dcterms:modified>
</cp:coreProperties>
</file>